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2"/>
  </p:notesMasterIdLst>
  <p:handoutMasterIdLst>
    <p:handoutMasterId r:id="rId33"/>
  </p:handoutMasterIdLst>
  <p:sldIdLst>
    <p:sldId id="565" r:id="rId2"/>
    <p:sldId id="1238" r:id="rId3"/>
    <p:sldId id="965" r:id="rId4"/>
    <p:sldId id="1240" r:id="rId5"/>
    <p:sldId id="1241" r:id="rId6"/>
    <p:sldId id="1242" r:id="rId7"/>
    <p:sldId id="1243" r:id="rId8"/>
    <p:sldId id="1165" r:id="rId9"/>
    <p:sldId id="1171" r:id="rId10"/>
    <p:sldId id="1172" r:id="rId11"/>
    <p:sldId id="1173" r:id="rId12"/>
    <p:sldId id="1174" r:id="rId13"/>
    <p:sldId id="1244" r:id="rId14"/>
    <p:sldId id="1175" r:id="rId15"/>
    <p:sldId id="1176" r:id="rId16"/>
    <p:sldId id="1211" r:id="rId17"/>
    <p:sldId id="1212" r:id="rId18"/>
    <p:sldId id="1213" r:id="rId19"/>
    <p:sldId id="1214" r:id="rId20"/>
    <p:sldId id="1233" r:id="rId21"/>
    <p:sldId id="1245" r:id="rId22"/>
    <p:sldId id="1131" r:id="rId23"/>
    <p:sldId id="1132" r:id="rId24"/>
    <p:sldId id="1133" r:id="rId25"/>
    <p:sldId id="1134" r:id="rId26"/>
    <p:sldId id="1135" r:id="rId27"/>
    <p:sldId id="1181" r:id="rId28"/>
    <p:sldId id="1234" r:id="rId29"/>
    <p:sldId id="1235" r:id="rId30"/>
    <p:sldId id="1236" r:id="rId31"/>
  </p:sldIdLst>
  <p:sldSz cx="9144000" cy="6858000" type="screen4x3"/>
  <p:notesSz cx="7315200" cy="9601200"/>
  <p:custDataLst>
    <p:tags r:id="rId35"/>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DAD"/>
    <a:srgbClr val="CC0000"/>
    <a:srgbClr val="FF0000"/>
    <a:srgbClr val="FFFFCC"/>
    <a:srgbClr val="000066"/>
    <a:srgbClr val="99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3584" autoAdjust="0"/>
  </p:normalViewPr>
  <p:slideViewPr>
    <p:cSldViewPr>
      <p:cViewPr varScale="1">
        <p:scale>
          <a:sx n="84" d="100"/>
          <a:sy n="84" d="100"/>
        </p:scale>
        <p:origin x="-448" y="-112"/>
      </p:cViewPr>
      <p:guideLst>
        <p:guide orient="horz" pos="2160"/>
        <p:guide pos="3600"/>
      </p:guideLst>
    </p:cSldViewPr>
  </p:slideViewPr>
  <p:outlineViewPr>
    <p:cViewPr>
      <p:scale>
        <a:sx n="33" d="100"/>
        <a:sy n="33" d="100"/>
      </p:scale>
      <p:origin x="0" y="21920"/>
    </p:cViewPr>
  </p:outlin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tags" Target="tags/tag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870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870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870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DA11A76-E010-E64A-9721-C3A22C2AE169}" type="slidenum">
              <a:rPr lang="en-US"/>
              <a:pPr>
                <a:defRPr/>
              </a:pPr>
              <a:t>‹#›</a:t>
            </a:fld>
            <a:endParaRPr lang="en-US"/>
          </a:p>
        </p:txBody>
      </p:sp>
    </p:spTree>
    <p:extLst>
      <p:ext uri="{BB962C8B-B14F-4D97-AF65-F5344CB8AC3E}">
        <p14:creationId xmlns:p14="http://schemas.microsoft.com/office/powerpoint/2010/main" val="266291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498B7675-986A-4C4B-ADA0-FFB57BC6EEDE}" type="slidenum">
              <a:rPr lang="en-US"/>
              <a:pPr>
                <a:defRPr/>
              </a:pPr>
              <a:t>‹#›</a:t>
            </a:fld>
            <a:endParaRPr lang="en-US"/>
          </a:p>
        </p:txBody>
      </p:sp>
    </p:spTree>
    <p:extLst>
      <p:ext uri="{BB962C8B-B14F-4D97-AF65-F5344CB8AC3E}">
        <p14:creationId xmlns:p14="http://schemas.microsoft.com/office/powerpoint/2010/main" val="2710313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FAE6F02-F76E-7644-8FFB-71A03D022527}"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resources.sei.cmu.edu</a:t>
            </a:r>
            <a:r>
              <a:rPr lang="en-US" dirty="0" smtClean="0"/>
              <a:t>/</a:t>
            </a:r>
            <a:r>
              <a:rPr lang="en-US" dirty="0" err="1" smtClean="0"/>
              <a:t>asset_files</a:t>
            </a:r>
            <a:r>
              <a:rPr lang="en-US" dirty="0" smtClean="0"/>
              <a:t>/Presentation/2004_017_001_23862.pdf.</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13</a:t>
            </a:fld>
            <a:endParaRPr lang="en-US"/>
          </a:p>
        </p:txBody>
      </p:sp>
    </p:spTree>
    <p:extLst>
      <p:ext uri="{BB962C8B-B14F-4D97-AF65-F5344CB8AC3E}">
        <p14:creationId xmlns:p14="http://schemas.microsoft.com/office/powerpoint/2010/main" val="151579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Soooo</a:t>
            </a:r>
            <a:r>
              <a:rPr lang="en-US" dirty="0" smtClean="0"/>
              <a:t> true!</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15</a:t>
            </a:fld>
            <a:endParaRPr lang="en-US"/>
          </a:p>
        </p:txBody>
      </p:sp>
    </p:spTree>
    <p:extLst>
      <p:ext uri="{BB962C8B-B14F-4D97-AF65-F5344CB8AC3E}">
        <p14:creationId xmlns:p14="http://schemas.microsoft.com/office/powerpoint/2010/main" val="404799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CE1BA8-5D68-4C4D-B644-DB436549DAE0}" type="slidenum">
              <a:rPr lang="en-US"/>
              <a:pPr/>
              <a:t>16</a:t>
            </a:fld>
            <a:endParaRPr lang="en-US"/>
          </a:p>
        </p:txBody>
      </p:sp>
      <p:sp>
        <p:nvSpPr>
          <p:cNvPr id="872450"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7064" tIns="48532" rIns="97064" bIns="48532" anchor="b">
            <a:prstTxWarp prst="textNoShape">
              <a:avLst/>
            </a:prstTxWarp>
          </a:bodyPr>
          <a:lstStyle/>
          <a:p>
            <a:pPr algn="r" defTabSz="969963" eaLnBrk="1" hangingPunct="1"/>
            <a:fld id="{AA1D5210-3953-9842-94C8-E65FA600587C}" type="slidenum">
              <a:rPr lang="en-US" sz="1300"/>
              <a:pPr algn="r" defTabSz="969963" eaLnBrk="1" hangingPunct="1"/>
              <a:t>16</a:t>
            </a:fld>
            <a:endParaRPr lang="en-US" sz="1300"/>
          </a:p>
        </p:txBody>
      </p:sp>
      <p:sp>
        <p:nvSpPr>
          <p:cNvPr id="872451" name="Rectangle 1026"/>
          <p:cNvSpPr>
            <a:spLocks noGrp="1" noRot="1" noChangeAspect="1" noChangeArrowheads="1" noTextEdit="1"/>
          </p:cNvSpPr>
          <p:nvPr>
            <p:ph type="sldImg"/>
          </p:nvPr>
        </p:nvSpPr>
        <p:spPr bwMode="auto">
          <a:xfrm>
            <a:off x="1258888" y="720725"/>
            <a:ext cx="4799012" cy="3598863"/>
          </a:xfrm>
          <a:prstGeom prst="rect">
            <a:avLst/>
          </a:prstGeom>
          <a:solidFill>
            <a:srgbClr val="FFFFFF"/>
          </a:solidFill>
          <a:ln>
            <a:solidFill>
              <a:srgbClr val="000000"/>
            </a:solidFill>
            <a:miter lim="800000"/>
            <a:headEnd/>
            <a:tailEnd/>
          </a:ln>
        </p:spPr>
      </p:sp>
      <p:sp>
        <p:nvSpPr>
          <p:cNvPr id="872452" name="Rectangle 1027"/>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7064" tIns="48532" rIns="97064" bIns="48532">
            <a:prstTxWarp prst="textNoShape">
              <a:avLst/>
            </a:prstTxWarp>
          </a:bodyPr>
          <a:lstStyle/>
          <a:p>
            <a:pPr marL="609600" indent="-609600" eaLnBrk="1" hangingPunct="1"/>
            <a:r>
              <a:rPr lang="en-US" dirty="0" smtClean="0"/>
              <a:t>What are</a:t>
            </a:r>
            <a:r>
              <a:rPr lang="en-US" baseline="0" dirty="0" smtClean="0"/>
              <a:t> the five steps to solving a problem?  [</a:t>
            </a:r>
            <a:r>
              <a:rPr lang="en-US" dirty="0" smtClean="0"/>
              <a:t>Define the problem &amp; the owner,</a:t>
            </a:r>
            <a:r>
              <a:rPr lang="en-US" baseline="0" dirty="0" smtClean="0"/>
              <a:t> </a:t>
            </a:r>
            <a:r>
              <a:rPr lang="en-US" dirty="0" smtClean="0"/>
              <a:t>Gather relevant data and analyze causes,</a:t>
            </a:r>
            <a:r>
              <a:rPr lang="en-US" baseline="0" dirty="0" smtClean="0"/>
              <a:t> </a:t>
            </a:r>
            <a:r>
              <a:rPr lang="en-US" dirty="0" smtClean="0"/>
              <a:t>Generate ideas,</a:t>
            </a:r>
            <a:r>
              <a:rPr lang="en-US" baseline="0" dirty="0" smtClean="0"/>
              <a:t> </a:t>
            </a:r>
            <a:r>
              <a:rPr lang="en-US" dirty="0" smtClean="0"/>
              <a:t>Evaluate and prioritize</a:t>
            </a:r>
            <a:r>
              <a:rPr lang="en-US" baseline="0" dirty="0" smtClean="0"/>
              <a:t> </a:t>
            </a:r>
            <a:r>
              <a:rPr lang="en-US" dirty="0" smtClean="0"/>
              <a:t>ideas, and develop</a:t>
            </a:r>
            <a:r>
              <a:rPr lang="en-US" baseline="0" dirty="0" smtClean="0"/>
              <a:t> action plan]</a:t>
            </a:r>
            <a:endParaRPr lang="en-US" dirty="0" smtClean="0"/>
          </a:p>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http://</a:t>
            </a:r>
            <a:r>
              <a:rPr lang="en-US" dirty="0" err="1" smtClean="0"/>
              <a:t>www.nhlbi.nih.gov</a:t>
            </a:r>
            <a:r>
              <a:rPr lang="en-US" dirty="0" smtClean="0"/>
              <a:t>/health/health-topics/topics/</a:t>
            </a:r>
            <a:r>
              <a:rPr lang="en-US" dirty="0" err="1" smtClean="0"/>
              <a:t>obe</a:t>
            </a:r>
            <a:r>
              <a:rPr lang="en-US" dirty="0" smtClean="0"/>
              <a:t>/causes.</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21</a:t>
            </a:fld>
            <a:endParaRPr lang="en-US"/>
          </a:p>
        </p:txBody>
      </p:sp>
    </p:spTree>
    <p:extLst>
      <p:ext uri="{BB962C8B-B14F-4D97-AF65-F5344CB8AC3E}">
        <p14:creationId xmlns:p14="http://schemas.microsoft.com/office/powerpoint/2010/main" val="1653475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7C1B6C-D76A-2B43-8CC6-16D19BE99994}" type="slidenum">
              <a:rPr lang="en-US"/>
              <a:pPr/>
              <a:t>22</a:t>
            </a:fld>
            <a:endParaRPr lang="en-US"/>
          </a:p>
        </p:txBody>
      </p:sp>
      <p:sp>
        <p:nvSpPr>
          <p:cNvPr id="931842"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931843" name="Rectangle 3"/>
          <p:cNvSpPr>
            <a:spLocks noGrp="1" noChangeArrowheads="1"/>
          </p:cNvSpPr>
          <p:nvPr>
            <p:ph type="body" idx="1"/>
          </p:nvPr>
        </p:nvSpPr>
        <p:spPr bwMode="auto">
          <a:xfrm>
            <a:off x="731838" y="4560888"/>
            <a:ext cx="5851525" cy="4319587"/>
          </a:xfrm>
          <a:prstGeom prst="rect">
            <a:avLst/>
          </a:prstGeom>
          <a:solidFill>
            <a:srgbClr val="FFFFFF"/>
          </a:solidFill>
          <a:ln>
            <a:solidFill>
              <a:srgbClr val="000000"/>
            </a:solidFill>
            <a:miter lim="800000"/>
            <a:headEnd/>
            <a:tailEnd/>
          </a:ln>
        </p:spPr>
        <p:txBody>
          <a:bodyPr lIns="96661" tIns="48331" rIns="96661" bIns="48331">
            <a:prstTxWarp prst="textNoShape">
              <a:avLst/>
            </a:prstTxWarp>
          </a:bodyPr>
          <a:lstStyle/>
          <a:p>
            <a:pPr marL="228600" indent="-228600"/>
            <a:r>
              <a:rPr lang="en-US" dirty="0" smtClean="0"/>
              <a:t>What are the three Multiple</a:t>
            </a:r>
            <a:r>
              <a:rPr lang="en-US" baseline="0" dirty="0" smtClean="0"/>
              <a:t>-Team Project organization approaches?  [Project office, core team, and super team]</a:t>
            </a:r>
            <a:endParaRPr lang="en-US" dirty="0" smtClean="0"/>
          </a:p>
          <a:p>
            <a:pPr marL="228600" indent="-228600"/>
            <a:r>
              <a:rPr lang="en-US" dirty="0" smtClean="0"/>
              <a:t>What </a:t>
            </a:r>
            <a:r>
              <a:rPr lang="en-US" dirty="0"/>
              <a:t>is a Multiple team project? These are development project which involve more than one team. For example, these days a lot of teams from different parts of the world work together to implement a product. If you take something like Windows, it just does not involve a single team working out of Redmond… There are multiple teams which focus on different things, which have different </a:t>
            </a:r>
            <a:r>
              <a:rPr lang="en-US" dirty="0" err="1"/>
              <a:t>identities,different</a:t>
            </a:r>
            <a:r>
              <a:rPr lang="en-US" dirty="0"/>
              <a:t> management </a:t>
            </a:r>
            <a:r>
              <a:rPr lang="en-US" dirty="0" err="1"/>
              <a:t>structures(no</a:t>
            </a:r>
            <a:r>
              <a:rPr lang="en-US" dirty="0"/>
              <a:t> process versus heavy on everything), different life cycles, different processes, different ways of gathering requirements, different ways of handling scope… the question is how do you integrate these various teams, and come up with ways to organize, scope, plan and manage such projects while maintaining the individual culture throughout..</a:t>
            </a:r>
          </a:p>
          <a:p>
            <a:pPr marL="228600" indent="-228600"/>
            <a:endParaRPr lang="en-US" dirty="0"/>
          </a:p>
          <a:p>
            <a:pPr marL="228600" indent="-228600"/>
            <a:r>
              <a:rPr lang="en-US" dirty="0"/>
              <a:t>A common temptation here is to let each team do its own stuff and then have a nice integration task at the very end.. Do you think this will succeed?</a:t>
            </a:r>
          </a:p>
          <a:p>
            <a:pPr marL="228600" indent="-228600"/>
            <a:endParaRPr lang="en-US" dirty="0"/>
          </a:p>
          <a:p>
            <a:pPr marL="228600" indent="-228600">
              <a:buFontTx/>
              <a:buAutoNum type="arabicParenR"/>
            </a:pPr>
            <a:r>
              <a:rPr lang="en-US" dirty="0"/>
              <a:t>Ideally you want to choose a management structure based on the project. Try and choose a structure that best meets the needs of the project…</a:t>
            </a:r>
          </a:p>
          <a:p>
            <a:pPr marL="228600" indent="-228600">
              <a:buFontTx/>
              <a:buAutoNum type="arabicParenR"/>
            </a:pPr>
            <a:r>
              <a:rPr lang="en-US" dirty="0"/>
              <a:t>Try and define a definitive life cycle for the project. You need to come up with milestones, and phases for the various teams. These can be used to drive the project plan at a later stage. Make sure everybody on all teams understands what each phase or milestone is above - circulate definitions if necessary..  It is vital they understand what their roles are , what responsibilities they have before you start planning..</a:t>
            </a:r>
          </a:p>
          <a:p>
            <a:pPr marL="228600" indent="-228600">
              <a:buFontTx/>
              <a:buAutoNum type="arabicParenR"/>
            </a:pPr>
            <a:r>
              <a:rPr lang="en-US" dirty="0"/>
              <a:t>Define how requirements are going to be gathered</a:t>
            </a:r>
          </a:p>
          <a:p>
            <a:pPr marL="228600" indent="-228600">
              <a:buFontTx/>
              <a:buAutoNum type="arabicParenR"/>
            </a:pPr>
            <a:r>
              <a:rPr lang="en-US" dirty="0"/>
              <a:t>Define how scope changes are going to be handled.. Typically two levels of approval are required - one at the level of a team. It might be the case that teams disagree on how to handle a particular scope change. Some will accept it, others will reject it The other approval is required at the project level and you need to try and reconcile the conflicting decisions.</a:t>
            </a:r>
          </a:p>
          <a:p>
            <a:pPr marL="228600" indent="-228600">
              <a:buFontTx/>
              <a:buAutoNum type="arabicParenR"/>
            </a:pPr>
            <a:r>
              <a:rPr lang="en-US" dirty="0"/>
              <a:t>Decide on a meeting structure. You don’t want to add too much management overload</a:t>
            </a:r>
          </a:p>
          <a:p>
            <a:pPr marL="228600" indent="-228600">
              <a:buFontTx/>
              <a:buAutoNum type="arabicParenR"/>
            </a:pPr>
            <a:r>
              <a:rPr lang="en-US" dirty="0"/>
              <a:t>Decide on Reporting.. You need reports to keep an eye on scope and progress of the project and to keep an eye on whether you can complete everything you need to within the time available. You need to ensure that you balance this just right. Too much reporting would essentially be a waste of time, but if you don’t do enough then the project may run into trouble.</a:t>
            </a:r>
          </a:p>
          <a:p>
            <a:pPr marL="228600" indent="-228600">
              <a:buFontTx/>
              <a:buAutoNum type="arabicParenR"/>
            </a:pPr>
            <a:r>
              <a:rPr lang="en-US" dirty="0"/>
              <a:t> Have seconds - since you cannot attend all meetings and be involved in all decision making processes as a PM you designate somebody else to represent you. But don’t make this into a regular habit as you may lose your own authority within the team.</a:t>
            </a:r>
          </a:p>
          <a:p>
            <a:pPr marL="228600" indent="-228600">
              <a:buFontTx/>
              <a:buAutoNum type="arabicParenR"/>
            </a:pPr>
            <a:r>
              <a:rPr lang="en-US" dirty="0"/>
              <a:t>Make sure you build an integrated plan and be willing to share resources across teams.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program office configuration, large teams report to upper management through what? [the Program Office or program office manager]</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Core</a:t>
            </a:r>
            <a:r>
              <a:rPr lang="en-US" baseline="0" dirty="0" smtClean="0"/>
              <a:t> teams are subject matter experts who provide advice to the project teams. What does the Core Team do for the Core Team Manager? [</a:t>
            </a:r>
            <a:r>
              <a:rPr lang="en-US" sz="2000" dirty="0" smtClean="0"/>
              <a:t>Core team works with the core team manager to produce an overall plan &amp; resolve conflicts]</a:t>
            </a:r>
          </a:p>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69F2D0-0400-4D48-AA21-2DE06C294946}" type="slidenum">
              <a:rPr lang="en-US"/>
              <a:pPr/>
              <a:t>27</a:t>
            </a:fld>
            <a:endParaRPr lang="en-US"/>
          </a:p>
        </p:txBody>
      </p:sp>
      <p:sp>
        <p:nvSpPr>
          <p:cNvPr id="910338" name="AutoShape 2"/>
          <p:cNvSpPr>
            <a:spLocks noGrp="1" noRot="1" noChangeAspect="1" noChangeArrowheads="1" noTextEdit="1"/>
          </p:cNvSpPr>
          <p:nvPr>
            <p:ph type="sldImg"/>
          </p:nvPr>
        </p:nvSpPr>
        <p:spPr bwMode="auto">
          <a:xfrm>
            <a:off x="400050" y="558800"/>
            <a:ext cx="6497638" cy="4873625"/>
          </a:xfrm>
          <a:prstGeom prst="rect">
            <a:avLst/>
          </a:prstGeom>
          <a:noFill/>
        </p:spPr>
      </p:sp>
      <p:sp>
        <p:nvSpPr>
          <p:cNvPr id="910339" name="Rectangle 3"/>
          <p:cNvSpPr>
            <a:spLocks noGrp="1" noChangeArrowheads="1"/>
          </p:cNvSpPr>
          <p:nvPr>
            <p:ph type="body" idx="1"/>
          </p:nvPr>
        </p:nvSpPr>
        <p:spPr bwMode="auto">
          <a:xfrm>
            <a:off x="161925" y="5738813"/>
            <a:ext cx="6965950" cy="2552700"/>
          </a:xfrm>
          <a:prstGeom prst="rect">
            <a:avLst/>
          </a:prstGeom>
          <a:solidFill>
            <a:srgbClr val="FFFFFF"/>
          </a:solidFill>
          <a:ln>
            <a:solidFill>
              <a:srgbClr val="000000"/>
            </a:solidFill>
            <a:miter lim="800000"/>
            <a:headEnd/>
            <a:tailEnd/>
          </a:ln>
        </p:spPr>
        <p:txBody>
          <a:bodyPr lIns="95080" tIns="47540" rIns="95080" bIns="47540">
            <a:prstTxWarp prst="textNoShape">
              <a:avLst/>
            </a:prstTxWarp>
          </a:bodyPr>
          <a:lstStyle/>
          <a:p>
            <a:r>
              <a:rPr lang="en-US" dirty="0" smtClean="0"/>
              <a:t>What organizational hurdle results in low productivity and  high rework</a:t>
            </a:r>
            <a:r>
              <a:rPr lang="en-US" baseline="0" dirty="0" smtClean="0"/>
              <a:t>?  [Performance problems]</a:t>
            </a:r>
            <a:endParaRPr lang="en-US" dirty="0" smtClean="0"/>
          </a:p>
          <a:p>
            <a:r>
              <a:rPr lang="en-US" dirty="0" smtClean="0"/>
              <a:t>Performance</a:t>
            </a:r>
            <a:r>
              <a:rPr lang="en-US" dirty="0"/>
              <a:t>/Measurement Challenges in IT Organizations</a:t>
            </a:r>
          </a:p>
          <a:p>
            <a:pPr lvl="1"/>
            <a:r>
              <a:rPr lang="en-US" dirty="0"/>
              <a:t>Insufficient context to judge reasonableness of goals</a:t>
            </a:r>
          </a:p>
          <a:p>
            <a:pPr lvl="1"/>
            <a:r>
              <a:rPr lang="en-US" dirty="0"/>
              <a:t>No clear linkage among strategic goals and results</a:t>
            </a:r>
          </a:p>
          <a:p>
            <a:pPr lvl="1"/>
            <a:r>
              <a:rPr lang="en-US" dirty="0"/>
              <a:t>Inability to qualitatively assess results</a:t>
            </a:r>
          </a:p>
          <a:p>
            <a:pPr lvl="1"/>
            <a:r>
              <a:rPr lang="en-US" dirty="0"/>
              <a:t>Loose standards for “good” performance</a:t>
            </a:r>
          </a:p>
          <a:p>
            <a:pPr lvl="1"/>
            <a:r>
              <a:rPr lang="en-US" dirty="0"/>
              <a:t>Over-reliance on output, process, and input measures</a:t>
            </a:r>
          </a:p>
          <a:p>
            <a:pPr lvl="1"/>
            <a:r>
              <a:rPr lang="en-US" dirty="0"/>
              <a:t>No baseline or trend data</a:t>
            </a:r>
          </a:p>
          <a:p>
            <a:pPr lvl="1"/>
            <a:r>
              <a:rPr lang="en-US" dirty="0"/>
              <a:t>Lack of confidence that performance data is credible — no verification, validation, or data limitation information</a:t>
            </a:r>
          </a:p>
          <a:p>
            <a:pPr lvl="1"/>
            <a:r>
              <a:rPr lang="en-US" dirty="0"/>
              <a:t>Outmoded data management systems</a:t>
            </a:r>
          </a:p>
          <a:p>
            <a:pPr lvl="1"/>
            <a:r>
              <a:rPr lang="en-US" dirty="0"/>
              <a:t>Limited use of performance information for decision making</a:t>
            </a:r>
          </a:p>
          <a:p>
            <a:pPr lvl="1"/>
            <a:r>
              <a:rPr lang="en-US" dirty="0"/>
              <a:t>Lack of data on cross-cutting programs</a:t>
            </a:r>
          </a:p>
          <a:p>
            <a:pPr lvl="1"/>
            <a:r>
              <a:rPr lang="en-US" dirty="0"/>
              <a:t>No formal evaluations</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A4F40-9588-7F4D-AEA0-69E8331CE51C}" type="slidenum">
              <a:rPr lang="en-US"/>
              <a:pPr/>
              <a:t>3</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r>
              <a:rPr lang="en-US" dirty="0" smtClean="0"/>
              <a:t>Image from http://</a:t>
            </a:r>
            <a:r>
              <a:rPr lang="en-US" dirty="0" err="1" smtClean="0"/>
              <a:t>sdtimes.com</a:t>
            </a:r>
            <a:r>
              <a:rPr lang="en-US" dirty="0" smtClean="0"/>
              <a:t>/</a:t>
            </a:r>
            <a:r>
              <a:rPr lang="en-US" dirty="0" err="1" smtClean="0"/>
              <a:t>algoraves</a:t>
            </a:r>
            <a:r>
              <a:rPr lang="en-US" dirty="0" smtClean="0"/>
              <a:t>-dancing-to-live-coding/.</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 for your whole</a:t>
            </a:r>
            <a:r>
              <a:rPr lang="en-US" baseline="0" dirty="0" smtClean="0"/>
              <a:t> organization </a:t>
            </a:r>
            <a:r>
              <a:rPr lang="en-US" dirty="0" smtClean="0"/>
              <a:t>is at http://</a:t>
            </a:r>
            <a:r>
              <a:rPr lang="en-US" dirty="0" err="1" smtClean="0"/>
              <a:t>greatergood.berkeley.edu</a:t>
            </a:r>
            <a:r>
              <a:rPr lang="en-US" dirty="0" smtClean="0"/>
              <a:t>/quizzes/</a:t>
            </a:r>
            <a:r>
              <a:rPr lang="en-US" dirty="0" err="1" smtClean="0"/>
              <a:t>take_quiz</a:t>
            </a:r>
            <a:r>
              <a:rPr lang="en-US" dirty="0" smtClean="0"/>
              <a:t>/11</a:t>
            </a:r>
          </a:p>
          <a:p>
            <a:r>
              <a:rPr lang="en-US" dirty="0" smtClean="0"/>
              <a:t>Some of the above material is from http://</a:t>
            </a:r>
            <a:r>
              <a:rPr lang="en-US" dirty="0" err="1" smtClean="0"/>
              <a:t>greatergood.berkeley.edu</a:t>
            </a:r>
            <a:r>
              <a:rPr lang="en-US" dirty="0" smtClean="0"/>
              <a:t>/article/item/</a:t>
            </a:r>
            <a:r>
              <a:rPr lang="en-US" dirty="0" err="1" smtClean="0"/>
              <a:t>three_insights_from_the_cutting_edge_of_compassion_research</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4</a:t>
            </a:fld>
            <a:endParaRPr lang="en-US"/>
          </a:p>
        </p:txBody>
      </p:sp>
    </p:spTree>
    <p:extLst>
      <p:ext uri="{BB962C8B-B14F-4D97-AF65-F5344CB8AC3E}">
        <p14:creationId xmlns:p14="http://schemas.microsoft.com/office/powerpoint/2010/main" val="1183699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Phillips, p 6</a:t>
            </a:r>
          </a:p>
          <a:p>
            <a:r>
              <a:rPr lang="en-US" dirty="0" smtClean="0"/>
              <a:t>Image from http://</a:t>
            </a:r>
            <a:r>
              <a:rPr lang="en-US" dirty="0" err="1" smtClean="0"/>
              <a:t>www.ucdenver.edu</a:t>
            </a:r>
            <a:r>
              <a:rPr lang="en-US" dirty="0" smtClean="0"/>
              <a:t>/about/newsroom/</a:t>
            </a:r>
            <a:r>
              <a:rPr lang="en-US" dirty="0" err="1" smtClean="0"/>
              <a:t>newsreleases</a:t>
            </a:r>
            <a:r>
              <a:rPr lang="en-US" dirty="0" smtClean="0"/>
              <a:t>/Pages/</a:t>
            </a:r>
            <a:r>
              <a:rPr lang="en-US" dirty="0" err="1" smtClean="0"/>
              <a:t>UniversityofColoradoHospitalnewpacemaker.aspx</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5</a:t>
            </a:fld>
            <a:endParaRPr lang="en-US"/>
          </a:p>
        </p:txBody>
      </p:sp>
    </p:spTree>
    <p:extLst>
      <p:ext uri="{BB962C8B-B14F-4D97-AF65-F5344CB8AC3E}">
        <p14:creationId xmlns:p14="http://schemas.microsoft.com/office/powerpoint/2010/main" val="289832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Phillips, </a:t>
            </a:r>
            <a:r>
              <a:rPr lang="en-US" dirty="0" err="1" smtClean="0"/>
              <a:t>pp</a:t>
            </a:r>
            <a:r>
              <a:rPr lang="en-US" baseline="0" dirty="0" smtClean="0"/>
              <a:t> 10-11.</a:t>
            </a:r>
          </a:p>
          <a:p>
            <a:r>
              <a:rPr lang="en-US" baseline="0" dirty="0" smtClean="0"/>
              <a:t>Image from http://</a:t>
            </a:r>
            <a:r>
              <a:rPr lang="en-US" baseline="0" dirty="0" err="1" smtClean="0"/>
              <a:t>www.michaelsmithlaw.com</a:t>
            </a:r>
            <a:r>
              <a:rPr lang="en-US" baseline="0" dirty="0" smtClean="0"/>
              <a:t>/blog/2013/08/is-your-businesss-confidential-1.html.</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7</a:t>
            </a:fld>
            <a:endParaRPr lang="en-US"/>
          </a:p>
        </p:txBody>
      </p:sp>
    </p:spTree>
    <p:extLst>
      <p:ext uri="{BB962C8B-B14F-4D97-AF65-F5344CB8AC3E}">
        <p14:creationId xmlns:p14="http://schemas.microsoft.com/office/powerpoint/2010/main" val="137479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 styles can be a source of irritation or even conflict. What work styles have you observed? [laid</a:t>
            </a:r>
            <a:r>
              <a:rPr lang="en-US" baseline="0" dirty="0" smtClean="0"/>
              <a:t> back, </a:t>
            </a:r>
            <a:r>
              <a:rPr lang="en-US" dirty="0" smtClean="0"/>
              <a:t>intensely</a:t>
            </a:r>
            <a:r>
              <a:rPr lang="en-US" baseline="0" dirty="0" smtClean="0"/>
              <a:t> </a:t>
            </a:r>
            <a:r>
              <a:rPr lang="en-US" dirty="0" smtClean="0"/>
              <a:t>task</a:t>
            </a:r>
            <a:r>
              <a:rPr lang="en-US" baseline="0" dirty="0" smtClean="0"/>
              <a:t> centered, fire-fighting, ever ready, slow and methodical, …]</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73D19-9E20-0643-B001-74510FAAF8C9}" type="slidenum">
              <a:rPr lang="en-US"/>
              <a:pPr/>
              <a:t>10</a:t>
            </a:fld>
            <a:endParaRPr lang="en-US"/>
          </a:p>
        </p:txBody>
      </p:sp>
      <p:sp>
        <p:nvSpPr>
          <p:cNvPr id="896002" name="Rectangle 2"/>
          <p:cNvSpPr>
            <a:spLocks noGrp="1" noRot="1" noChangeAspect="1" noChangeArrowheads="1" noTextEdit="1"/>
          </p:cNvSpPr>
          <p:nvPr>
            <p:ph type="sldImg"/>
          </p:nvPr>
        </p:nvSpPr>
        <p:spPr>
          <a:ln/>
        </p:spPr>
      </p:sp>
      <p:sp>
        <p:nvSpPr>
          <p:cNvPr id="896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DF31CAD-68F6-7742-8F54-A6F82B10F6AF}" type="slidenum">
              <a:rPr lang="en-US"/>
              <a:pPr/>
              <a:t>11</a:t>
            </a:fld>
            <a:endParaRPr lang="en-US"/>
          </a:p>
        </p:txBody>
      </p:sp>
      <p:sp>
        <p:nvSpPr>
          <p:cNvPr id="920578"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7064" tIns="48532" rIns="97064" bIns="48532" anchor="b">
            <a:prstTxWarp prst="textNoShape">
              <a:avLst/>
            </a:prstTxWarp>
          </a:bodyPr>
          <a:lstStyle/>
          <a:p>
            <a:pPr algn="r" defTabSz="969963" eaLnBrk="1" hangingPunct="1"/>
            <a:fld id="{D25C0B25-110C-7C4C-8CC0-7DC05B23E3B6}" type="slidenum">
              <a:rPr lang="en-US" sz="1300"/>
              <a:pPr algn="r" defTabSz="969963" eaLnBrk="1" hangingPunct="1"/>
              <a:t>11</a:t>
            </a:fld>
            <a:endParaRPr lang="en-US" sz="1300"/>
          </a:p>
        </p:txBody>
      </p:sp>
      <p:sp>
        <p:nvSpPr>
          <p:cNvPr id="920579" name="Rectangle 1026"/>
          <p:cNvSpPr>
            <a:spLocks noGrp="1" noRot="1" noChangeAspect="1" noChangeArrowheads="1" noTextEdit="1"/>
          </p:cNvSpPr>
          <p:nvPr>
            <p:ph type="sldImg"/>
          </p:nvPr>
        </p:nvSpPr>
        <p:spPr bwMode="auto">
          <a:xfrm>
            <a:off x="1258888" y="720725"/>
            <a:ext cx="4799012" cy="3598863"/>
          </a:xfrm>
          <a:prstGeom prst="rect">
            <a:avLst/>
          </a:prstGeom>
          <a:solidFill>
            <a:srgbClr val="FFFFFF"/>
          </a:solidFill>
          <a:ln>
            <a:solidFill>
              <a:srgbClr val="000000"/>
            </a:solidFill>
            <a:miter lim="800000"/>
            <a:headEnd/>
            <a:tailEnd/>
          </a:ln>
        </p:spPr>
      </p:sp>
      <p:sp>
        <p:nvSpPr>
          <p:cNvPr id="920580" name="Rectangle 1027"/>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7064" tIns="48532" rIns="97064" bIns="48532">
            <a:prstTxWarp prst="textNoShape">
              <a:avLst/>
            </a:prstTxWarp>
          </a:bodyPr>
          <a:lstStyle/>
          <a:p>
            <a:pPr eaLnBrk="1" hangingPunct="1"/>
            <a:r>
              <a:rPr lang="en-US" dirty="0" smtClean="0"/>
              <a:t>What are the four</a:t>
            </a:r>
            <a:r>
              <a:rPr lang="en-US" baseline="0" dirty="0" smtClean="0"/>
              <a:t> </a:t>
            </a:r>
            <a:r>
              <a:rPr lang="en-US" dirty="0" smtClean="0"/>
              <a:t>learning styles</a:t>
            </a:r>
            <a:r>
              <a:rPr lang="en-US" baseline="0" dirty="0" smtClean="0"/>
              <a:t> that support the phases of decision making?  [Assimilator, </a:t>
            </a:r>
            <a:r>
              <a:rPr lang="en-US" baseline="0" dirty="0" err="1" smtClean="0"/>
              <a:t>diverger</a:t>
            </a:r>
            <a:r>
              <a:rPr lang="en-US" baseline="0" dirty="0" smtClean="0"/>
              <a:t>, </a:t>
            </a:r>
            <a:r>
              <a:rPr lang="en-US" baseline="0" dirty="0" err="1" smtClean="0"/>
              <a:t>converger</a:t>
            </a:r>
            <a:r>
              <a:rPr lang="en-US" baseline="0" dirty="0" smtClean="0"/>
              <a:t>, and accommodator]</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5C6D247-81B2-A24B-B7CA-1EEDF5BB4A4E}" type="slidenum">
              <a:rPr lang="en-US"/>
              <a:pPr/>
              <a:t>12</a:t>
            </a:fld>
            <a:endParaRPr lang="en-US"/>
          </a:p>
        </p:txBody>
      </p:sp>
      <p:sp>
        <p:nvSpPr>
          <p:cNvPr id="922626"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7064" tIns="48532" rIns="97064" bIns="48532" anchor="b">
            <a:prstTxWarp prst="textNoShape">
              <a:avLst/>
            </a:prstTxWarp>
          </a:bodyPr>
          <a:lstStyle/>
          <a:p>
            <a:pPr algn="r" defTabSz="969963" eaLnBrk="1" hangingPunct="1"/>
            <a:fld id="{F857D94F-43E6-944A-A47C-84F508A61A99}" type="slidenum">
              <a:rPr lang="en-US" sz="1300"/>
              <a:pPr algn="r" defTabSz="969963" eaLnBrk="1" hangingPunct="1"/>
              <a:t>12</a:t>
            </a:fld>
            <a:endParaRPr lang="en-US" sz="1300"/>
          </a:p>
        </p:txBody>
      </p:sp>
      <p:sp>
        <p:nvSpPr>
          <p:cNvPr id="922627" name="Rectangle 1026"/>
          <p:cNvSpPr>
            <a:spLocks noGrp="1" noRot="1" noChangeAspect="1" noChangeArrowheads="1" noTextEdit="1"/>
          </p:cNvSpPr>
          <p:nvPr>
            <p:ph type="sldImg"/>
          </p:nvPr>
        </p:nvSpPr>
        <p:spPr bwMode="auto">
          <a:xfrm>
            <a:off x="1258888" y="720725"/>
            <a:ext cx="4799012" cy="3598863"/>
          </a:xfrm>
          <a:prstGeom prst="rect">
            <a:avLst/>
          </a:prstGeom>
          <a:solidFill>
            <a:srgbClr val="FFFFFF"/>
          </a:solidFill>
          <a:ln>
            <a:solidFill>
              <a:srgbClr val="000000"/>
            </a:solidFill>
            <a:miter lim="800000"/>
            <a:headEnd/>
            <a:tailEnd/>
          </a:ln>
        </p:spPr>
      </p:sp>
      <p:sp>
        <p:nvSpPr>
          <p:cNvPr id="922628" name="Rectangle 1027"/>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7064" tIns="48532" rIns="97064" bIns="48532">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What are the four</a:t>
            </a:r>
            <a:r>
              <a:rPr lang="en-US" baseline="0" dirty="0" smtClean="0"/>
              <a:t> </a:t>
            </a:r>
            <a:r>
              <a:rPr lang="en-US" dirty="0" smtClean="0"/>
              <a:t>learning styles</a:t>
            </a:r>
            <a:r>
              <a:rPr lang="en-US" baseline="0" dirty="0" smtClean="0"/>
              <a:t> that support the phases of decision making?  [Assimilator, </a:t>
            </a:r>
            <a:r>
              <a:rPr lang="en-US" baseline="0" dirty="0" err="1" smtClean="0"/>
              <a:t>diverger</a:t>
            </a:r>
            <a:r>
              <a:rPr lang="en-US" baseline="0" dirty="0" smtClean="0"/>
              <a:t>, </a:t>
            </a:r>
            <a:r>
              <a:rPr lang="en-US" baseline="0" dirty="0" err="1" smtClean="0"/>
              <a:t>converger</a:t>
            </a:r>
            <a:r>
              <a:rPr lang="en-US" baseline="0" dirty="0" smtClean="0"/>
              <a:t>, and accommodator]</a:t>
            </a:r>
            <a:endParaRPr lang="en-US" dirty="0" smtClean="0"/>
          </a:p>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nvGrpSpPr>
            <p:cNvPr id="7" name="Group 5"/>
            <p:cNvGrpSpPr>
              <a:grpSpLocks/>
            </p:cNvGrpSpPr>
            <p:nvPr userDrawn="1"/>
          </p:nvGrpSpPr>
          <p:grpSpPr bwMode="auto">
            <a:xfrm>
              <a:off x="0" y="672"/>
              <a:ext cx="1806" cy="1989"/>
              <a:chOff x="0" y="672"/>
              <a:chExt cx="1806" cy="1989"/>
            </a:xfrm>
          </p:grpSpPr>
          <p:sp>
            <p:nvSpPr>
              <p:cNvPr id="8" name="Rectangle 6"/>
              <p:cNvSpPr>
                <a:spLocks noChangeArrowheads="1"/>
              </p:cNvSpPr>
              <p:nvPr/>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9" name="Rectangle 7"/>
              <p:cNvSpPr>
                <a:spLocks noChangeArrowheads="1"/>
              </p:cNvSpPr>
              <p:nvPr/>
            </p:nvSpPr>
            <p:spPr bwMode="auto">
              <a:xfrm>
                <a:off x="1081" y="1065"/>
                <a:ext cx="362" cy="405"/>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0" name="Rectangle 8"/>
              <p:cNvSpPr>
                <a:spLocks noChangeArrowheads="1"/>
              </p:cNvSpPr>
              <p:nvPr/>
            </p:nvSpPr>
            <p:spPr bwMode="auto">
              <a:xfrm>
                <a:off x="1437" y="672"/>
                <a:ext cx="369" cy="400"/>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1" name="Rectangle 9"/>
              <p:cNvSpPr>
                <a:spLocks noChangeArrowheads="1"/>
              </p:cNvSpPr>
              <p:nvPr/>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2" name="Rectangle 10"/>
              <p:cNvSpPr>
                <a:spLocks noChangeArrowheads="1"/>
              </p:cNvSpPr>
              <p:nvPr/>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3" name="Rectangle 11"/>
              <p:cNvSpPr>
                <a:spLocks noChangeArrowheads="1"/>
              </p:cNvSpPr>
              <p:nvPr/>
            </p:nvSpPr>
            <p:spPr bwMode="auto">
              <a:xfrm>
                <a:off x="719" y="1464"/>
                <a:ext cx="368" cy="39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4" name="Rectangle 12"/>
              <p:cNvSpPr>
                <a:spLocks noChangeArrowheads="1"/>
              </p:cNvSpPr>
              <p:nvPr/>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5" name="Rectangle 13"/>
              <p:cNvSpPr>
                <a:spLocks noChangeArrowheads="1"/>
              </p:cNvSpPr>
              <p:nvPr/>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6" name="Rectangle 14"/>
              <p:cNvSpPr>
                <a:spLocks noChangeArrowheads="1"/>
              </p:cNvSpPr>
              <p:nvPr/>
            </p:nvSpPr>
            <p:spPr bwMode="auto">
              <a:xfrm>
                <a:off x="361" y="1857"/>
                <a:ext cx="363" cy="406"/>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7" name="Rectangle 15"/>
              <p:cNvSpPr>
                <a:spLocks noChangeArrowheads="1"/>
              </p:cNvSpPr>
              <p:nvPr/>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grpSp>
      <p:sp>
        <p:nvSpPr>
          <p:cNvPr id="18" name="Line 21"/>
          <p:cNvSpPr>
            <a:spLocks noChangeShapeType="1"/>
          </p:cNvSpPr>
          <p:nvPr/>
        </p:nvSpPr>
        <p:spPr bwMode="auto">
          <a:xfrm>
            <a:off x="228600" y="64008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pic>
        <p:nvPicPr>
          <p:cNvPr id="19" name="Picture 31" descr="rose4"/>
          <p:cNvPicPr>
            <a:picLocks noChangeAspect="1" noChangeArrowheads="1"/>
          </p:cNvPicPr>
          <p:nvPr userDrawn="1"/>
        </p:nvPicPr>
        <p:blipFill>
          <a:blip r:embed="rId2">
            <a:alphaModFix/>
          </a:blip>
          <a:srcRect l="12895" t="22858"/>
          <a:stretch>
            <a:fillRect/>
          </a:stretch>
        </p:blipFill>
        <p:spPr bwMode="auto">
          <a:xfrm>
            <a:off x="5784576" y="6300787"/>
            <a:ext cx="3359424" cy="557213"/>
          </a:xfrm>
          <a:prstGeom prst="rect">
            <a:avLst/>
          </a:prstGeom>
          <a:noFill/>
        </p:spPr>
      </p:pic>
      <p:sp>
        <p:nvSpPr>
          <p:cNvPr id="4115" name="Rectangle 19"/>
          <p:cNvSpPr>
            <a:spLocks noGrp="1" noChangeArrowheads="1"/>
          </p:cNvSpPr>
          <p:nvPr>
            <p:ph type="ctrTitle"/>
          </p:nvPr>
        </p:nvSpPr>
        <p:spPr>
          <a:xfrm>
            <a:off x="2971800" y="1828800"/>
            <a:ext cx="6019800" cy="2209800"/>
          </a:xfrm>
        </p:spPr>
        <p:txBody>
          <a:bodyPr/>
          <a:lstStyle>
            <a:lvl1pPr>
              <a:defRPr sz="4200">
                <a:solidFill>
                  <a:schemeClr val="tx2"/>
                </a:solidFill>
                <a:effectLst>
                  <a:outerShdw blurRad="50800" dist="38100" dir="2700000" algn="br">
                    <a:srgbClr val="000000">
                      <a:alpha val="43000"/>
                    </a:srgbClr>
                  </a:outerShdw>
                </a:effectLst>
              </a:defRPr>
            </a:lvl1pPr>
          </a:lstStyle>
          <a:p>
            <a:r>
              <a:rPr lang="en-US" dirty="0"/>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charset="2"/>
              <a:buNone/>
              <a:defRPr sz="2800"/>
            </a:lvl1pPr>
          </a:lstStyle>
          <a:p>
            <a:r>
              <a:rPr lang="en-US"/>
              <a:t>Click to edit Master subtitle style</a:t>
            </a:r>
          </a:p>
        </p:txBody>
      </p:sp>
      <p:sp>
        <p:nvSpPr>
          <p:cNvPr id="20"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1" name="Rectangle 17"/>
          <p:cNvSpPr>
            <a:spLocks noGrp="1" noChangeArrowheads="1"/>
          </p:cNvSpPr>
          <p:nvPr>
            <p:ph type="ftr" sz="quarter" idx="11"/>
          </p:nvPr>
        </p:nvSpPr>
        <p:spPr/>
        <p:txBody>
          <a:bodyPr/>
          <a:lstStyle>
            <a:lvl1pPr>
              <a:defRPr/>
            </a:lvl1pPr>
          </a:lstStyle>
          <a:p>
            <a:pPr>
              <a:defRPr/>
            </a:pPr>
            <a:endParaRPr lang="en-US" dirty="0"/>
          </a:p>
        </p:txBody>
      </p:sp>
      <p:sp>
        <p:nvSpPr>
          <p:cNvPr id="22" name="Rectangle 18"/>
          <p:cNvSpPr>
            <a:spLocks noGrp="1" noChangeArrowheads="1"/>
          </p:cNvSpPr>
          <p:nvPr>
            <p:ph type="sldNum" sz="quarter" idx="12"/>
          </p:nvPr>
        </p:nvSpPr>
        <p:spPr/>
        <p:txBody>
          <a:bodyPr/>
          <a:lstStyle>
            <a:lvl1pPr>
              <a:defRPr/>
            </a:lvl1pPr>
          </a:lstStyle>
          <a:p>
            <a:pPr>
              <a:defRPr/>
            </a:pPr>
            <a:fld id="{A655A555-AB5D-AB47-9A04-8ECC014EEA5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D83C5A2-3CDB-8D43-803E-A3728E607B3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A58896-62B4-C440-B032-A29F26D1A7E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038600" cy="4495800"/>
          </a:xfrm>
        </p:spPr>
        <p:txBody>
          <a:bodyPr/>
          <a:lstStyle/>
          <a:p>
            <a:pPr lvl="0"/>
            <a:endParaRPr lang="en-US" noProof="0" smtClean="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1B87EBC-9861-6140-A321-9ACAA360D56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5C88F01-88A4-0A49-A992-66D74FFC0B5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DFE2931-4B0B-694B-995F-A2D88DDB819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7F6D2B4-435D-E74A-8285-6CF81365FB5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451B28E-7595-6A4B-A957-C884F43E84C0}"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0048E52-6334-C748-88D8-371D152ACCC2}"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9B476CB-7739-B045-A5B0-808B29AD9314}"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B57C557-CAFD-FD46-99B7-D835B996629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DA8D20F-AAD2-644F-85B5-CE4A6981711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tags" Target="../tags/tag2.xml"/><Relationship Id="rId15" Type="http://schemas.openxmlformats.org/officeDocument/2006/relationships/tags" Target="../tags/tag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79" name="Rectangle 7"/>
            <p:cNvSpPr>
              <a:spLocks noChangeArrowheads="1"/>
            </p:cNvSpPr>
            <p:nvPr/>
          </p:nvSpPr>
          <p:spPr bwMode="auto">
            <a:xfrm>
              <a:off x="258" y="85"/>
              <a:ext cx="87" cy="8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0" name="Rectangle 8"/>
            <p:cNvSpPr>
              <a:spLocks noChangeArrowheads="1"/>
            </p:cNvSpPr>
            <p:nvPr/>
          </p:nvSpPr>
          <p:spPr bwMode="auto">
            <a:xfrm>
              <a:off x="345" y="0"/>
              <a:ext cx="88"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2" name="Rectangle 10"/>
            <p:cNvSpPr>
              <a:spLocks noChangeArrowheads="1"/>
            </p:cNvSpPr>
            <p:nvPr/>
          </p:nvSpPr>
          <p:spPr bwMode="auto">
            <a:xfrm>
              <a:off x="173" y="173"/>
              <a:ext cx="86"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grpSp>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pPr>
              <a:defRPr/>
            </a:pPr>
            <a:fld id="{D98F137C-4BC3-5045-90E0-34A07F0E8B7F}" type="slidenum">
              <a:rPr lang="en-US"/>
              <a:pPr>
                <a:defRPr/>
              </a:pPr>
              <a:t>‹#›</a:t>
            </a:fld>
            <a:endParaRPr lang="en-US"/>
          </a:p>
        </p:txBody>
      </p:sp>
      <p:sp>
        <p:nvSpPr>
          <p:cNvPr id="1029" name="Rectangle 14"/>
          <p:cNvSpPr>
            <a:spLocks noGrp="1" noChangeArrowheads="1"/>
          </p:cNvSpPr>
          <p:nvPr>
            <p:ph type="title"/>
            <p:custDataLst>
              <p:tags r:id="rId14"/>
            </p:custDataLst>
          </p:nvPr>
        </p:nvSpPr>
        <p:spPr bwMode="auto">
          <a:xfrm>
            <a:off x="457200" y="3810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custDataLst>
              <p:tags r:id="rId15"/>
            </p:custDataLst>
          </p:nvPr>
        </p:nvSpPr>
        <p:spPr bwMode="auto">
          <a:xfrm>
            <a:off x="457200" y="12954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89" name="Line 17"/>
          <p:cNvSpPr>
            <a:spLocks noChangeShapeType="1"/>
          </p:cNvSpPr>
          <p:nvPr/>
        </p:nvSpPr>
        <p:spPr bwMode="auto">
          <a:xfrm>
            <a:off x="228600" y="64008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sp>
        <p:nvSpPr>
          <p:cNvPr id="19" name="Rectangle 3"/>
          <p:cNvSpPr txBox="1">
            <a:spLocks noChangeArrowheads="1"/>
          </p:cNvSpPr>
          <p:nvPr userDrawn="1"/>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mj-lt"/>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defRPr/>
            </a:pPr>
            <a:fld id="{D98F137C-4BC3-5045-90E0-34A07F0E8B7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l" rtl="0" eaLnBrk="0" fontAlgn="base" hangingPunct="0">
        <a:spcBef>
          <a:spcPct val="0"/>
        </a:spcBef>
        <a:spcAft>
          <a:spcPct val="0"/>
        </a:spcAft>
        <a:defRPr sz="3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2pPr>
      <a:lvl3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3pPr>
      <a:lvl4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4pPr>
      <a:lvl5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5pPr>
      <a:lvl6pPr marL="457200" algn="l" rtl="0" fontAlgn="base">
        <a:spcBef>
          <a:spcPct val="0"/>
        </a:spcBef>
        <a:spcAft>
          <a:spcPct val="0"/>
        </a:spcAft>
        <a:defRPr sz="3600">
          <a:solidFill>
            <a:schemeClr val="tx1"/>
          </a:solidFill>
          <a:latin typeface="Arial Black" charset="0"/>
        </a:defRPr>
      </a:lvl6pPr>
      <a:lvl7pPr marL="914400" algn="l" rtl="0" fontAlgn="base">
        <a:spcBef>
          <a:spcPct val="0"/>
        </a:spcBef>
        <a:spcAft>
          <a:spcPct val="0"/>
        </a:spcAft>
        <a:defRPr sz="3600">
          <a:solidFill>
            <a:schemeClr val="tx1"/>
          </a:solidFill>
          <a:latin typeface="Arial Black" charset="0"/>
        </a:defRPr>
      </a:lvl7pPr>
      <a:lvl8pPr marL="1371600" algn="l" rtl="0" fontAlgn="base">
        <a:spcBef>
          <a:spcPct val="0"/>
        </a:spcBef>
        <a:spcAft>
          <a:spcPct val="0"/>
        </a:spcAft>
        <a:defRPr sz="3600">
          <a:solidFill>
            <a:schemeClr val="tx1"/>
          </a:solidFill>
          <a:latin typeface="Arial Black" charset="0"/>
        </a:defRPr>
      </a:lvl8pPr>
      <a:lvl9pPr marL="1828800" algn="l" rtl="0" fontAlgn="base">
        <a:spcBef>
          <a:spcPct val="0"/>
        </a:spcBef>
        <a:spcAft>
          <a:spcPct val="0"/>
        </a:spcAft>
        <a:defRPr sz="3600">
          <a:solidFill>
            <a:schemeClr val="tx1"/>
          </a:solidFill>
          <a:latin typeface="Arial Black" charset="0"/>
        </a:defRPr>
      </a:lvl9pPr>
    </p:titleStyle>
    <p:bodyStyle>
      <a:lvl1pPr marL="342900" indent="-342900" algn="l" rtl="0" eaLnBrk="0" fontAlgn="base" hangingPunct="0">
        <a:spcBef>
          <a:spcPct val="20000"/>
        </a:spcBef>
        <a:spcAft>
          <a:spcPct val="0"/>
        </a:spcAft>
        <a:buClr>
          <a:schemeClr val="accent1"/>
        </a:buClr>
        <a:buSzPct val="75000"/>
        <a:buFont typeface="Wingdings" charset="2"/>
        <a:buChar char="n"/>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2"/>
        <a:buChar char="n"/>
        <a:defRPr sz="2000" b="1">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sz="1800"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Font typeface="Wingdings" charset="2"/>
        <a:buChar char="§"/>
        <a:defRPr sz="1800" b="1">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jpg"/><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custDataLst>
              <p:tags r:id="rId1"/>
            </p:custDataLst>
          </p:nvPr>
        </p:nvSpPr>
        <p:spPr>
          <a:xfrm>
            <a:off x="2590800" y="1828800"/>
            <a:ext cx="6553200" cy="2209800"/>
          </a:xfrm>
          <a:effectLst>
            <a:outerShdw blurRad="50800" dist="38100" dir="2700000" algn="br">
              <a:srgbClr val="000000">
                <a:alpha val="43000"/>
              </a:srgbClr>
            </a:outerShdw>
          </a:effectLst>
        </p:spPr>
        <p:txBody>
          <a:bodyPr/>
          <a:lstStyle/>
          <a:p>
            <a:pPr algn="ctr" eaLnBrk="1" hangingPunct="1">
              <a:defRPr/>
            </a:pPr>
            <a:r>
              <a:rPr lang="en-US" sz="3200" dirty="0" smtClean="0"/>
              <a:t>CSSE 579 </a:t>
            </a:r>
            <a:br>
              <a:rPr lang="en-US" sz="3200" dirty="0" smtClean="0"/>
            </a:br>
            <a:r>
              <a:rPr lang="en-US" sz="2400" dirty="0" smtClean="0">
                <a:ea typeface="+mj-ea"/>
                <a:cs typeface="+mj-cs"/>
              </a:rPr>
              <a:t>Software Project Management:</a:t>
            </a:r>
            <a:r>
              <a:rPr lang="en-US" sz="2800" dirty="0"/>
              <a:t/>
            </a:r>
            <a:br>
              <a:rPr lang="en-US" sz="2800" dirty="0"/>
            </a:br>
            <a:r>
              <a:rPr lang="en-US" sz="1200" dirty="0"/>
              <a:t/>
            </a:r>
            <a:br>
              <a:rPr lang="en-US" sz="1200" dirty="0"/>
            </a:br>
            <a:r>
              <a:rPr lang="en-US" sz="3200" dirty="0" smtClean="0"/>
              <a:t>Teamwork – “Old school”</a:t>
            </a:r>
            <a:endParaRPr lang="en-US" sz="3200" dirty="0">
              <a:ea typeface="+mj-ea"/>
              <a:cs typeface="+mj-cs"/>
            </a:endParaRPr>
          </a:p>
        </p:txBody>
      </p:sp>
      <p:sp>
        <p:nvSpPr>
          <p:cNvPr id="16388" name="Rectangle 37"/>
          <p:cNvSpPr>
            <a:spLocks noGrp="1" noChangeArrowheads="1"/>
          </p:cNvSpPr>
          <p:nvPr>
            <p:ph type="subTitle" idx="1"/>
          </p:nvPr>
        </p:nvSpPr>
        <p:spPr>
          <a:xfrm>
            <a:off x="3581400" y="4343400"/>
            <a:ext cx="5029200" cy="1981200"/>
          </a:xfrm>
          <a:noFill/>
        </p:spPr>
        <p:txBody>
          <a:bodyPr/>
          <a:lstStyle/>
          <a:p>
            <a:pPr eaLnBrk="1" hangingPunct="1"/>
            <a:r>
              <a:rPr lang="en-US" sz="2000" dirty="0" smtClean="0"/>
              <a:t>Steve Chenoweth</a:t>
            </a:r>
          </a:p>
          <a:p>
            <a:pPr eaLnBrk="1" hangingPunct="1"/>
            <a:r>
              <a:rPr lang="en-US" sz="2000" dirty="0" smtClean="0"/>
              <a:t>Rose-Hulman</a:t>
            </a:r>
          </a:p>
          <a:p>
            <a:pPr eaLnBrk="1" hangingPunct="1"/>
            <a:r>
              <a:rPr lang="en-US" sz="2000" dirty="0" smtClean="0"/>
              <a:t>With helpful materials provided by Shawn </a:t>
            </a:r>
            <a:r>
              <a:rPr lang="en-US" sz="2000" dirty="0" err="1" smtClean="0"/>
              <a:t>Bohner</a:t>
            </a:r>
            <a:endParaRPr lang="en-US" sz="2000" dirty="0"/>
          </a:p>
        </p:txBody>
      </p:sp>
      <p:pic>
        <p:nvPicPr>
          <p:cNvPr id="9" name="Picture 4" descr="76rosie"/>
          <p:cNvPicPr>
            <a:picLocks noChangeAspect="1" noChangeArrowheads="1"/>
          </p:cNvPicPr>
          <p:nvPr/>
        </p:nvPicPr>
        <p:blipFill>
          <a:blip r:embed="rId4"/>
          <a:srcRect/>
          <a:stretch>
            <a:fillRect/>
          </a:stretch>
        </p:blipFill>
        <p:spPr bwMode="auto">
          <a:xfrm>
            <a:off x="8153400" y="5132387"/>
            <a:ext cx="855872" cy="1116013"/>
          </a:xfrm>
          <a:prstGeom prst="rect">
            <a:avLst/>
          </a:prstGeom>
          <a:noFill/>
          <a:ln w="9525">
            <a:noFill/>
            <a:miter lim="800000"/>
            <a:headEnd/>
            <a:tailEnd/>
          </a:ln>
        </p:spPr>
      </p:pic>
      <p:pic>
        <p:nvPicPr>
          <p:cNvPr id="7" name="Picture 6"/>
          <p:cNvPicPr>
            <a:picLocks noChangeAspect="1"/>
          </p:cNvPicPr>
          <p:nvPr/>
        </p:nvPicPr>
        <p:blipFill rotWithShape="1">
          <a:blip r:embed="rId5"/>
          <a:srcRect l="35133" t="9440" r="39198" b="16593"/>
          <a:stretch/>
        </p:blipFill>
        <p:spPr>
          <a:xfrm>
            <a:off x="25400" y="448235"/>
            <a:ext cx="1434353" cy="3769659"/>
          </a:xfrm>
          <a:prstGeom prst="rect">
            <a:avLst/>
          </a:prstGeom>
          <a:scene3d>
            <a:camera prst="orthographicFront"/>
            <a:lightRig rig="threePt" dir="t"/>
          </a:scene3d>
          <a:sp3d>
            <a:bevelT/>
          </a:sp3d>
        </p:spPr>
      </p:pic>
      <p:pic>
        <p:nvPicPr>
          <p:cNvPr id="3" name="Picture 2" descr="OnThePhon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3581400"/>
            <a:ext cx="2362200" cy="2692400"/>
          </a:xfrm>
          <a:prstGeom prst="rect">
            <a:avLst/>
          </a:prstGeom>
        </p:spPr>
      </p:pic>
      <p:sp>
        <p:nvSpPr>
          <p:cNvPr id="4" name="TextBox 3"/>
          <p:cNvSpPr txBox="1"/>
          <p:nvPr/>
        </p:nvSpPr>
        <p:spPr>
          <a:xfrm>
            <a:off x="15006" y="6477000"/>
            <a:ext cx="5776194" cy="276999"/>
          </a:xfrm>
          <a:prstGeom prst="rect">
            <a:avLst/>
          </a:prstGeom>
          <a:noFill/>
        </p:spPr>
        <p:txBody>
          <a:bodyPr wrap="square" rtlCol="0">
            <a:spAutoFit/>
          </a:bodyPr>
          <a:lstStyle/>
          <a:p>
            <a:r>
              <a:rPr lang="en-US" sz="1200" i="1" dirty="0" smtClean="0"/>
              <a:t>Above:</a:t>
            </a:r>
            <a:r>
              <a:rPr lang="en-US" sz="1200" dirty="0" smtClean="0"/>
              <a:t> Would you hire a person for your team, if they take calls during a meeting?</a:t>
            </a:r>
            <a:endParaRPr lang="en-US" sz="1200" dirty="0"/>
          </a:p>
        </p:txBody>
      </p:sp>
    </p:spTree>
    <p:extLst>
      <p:ext uri="{BB962C8B-B14F-4D97-AF65-F5344CB8AC3E}">
        <p14:creationId xmlns:p14="http://schemas.microsoft.com/office/powerpoint/2010/main" val="31056673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body" idx="4294967295"/>
          </p:nvPr>
        </p:nvSpPr>
        <p:spPr>
          <a:xfrm>
            <a:off x="457200" y="1066800"/>
            <a:ext cx="7086600" cy="5715000"/>
          </a:xfrm>
        </p:spPr>
        <p:txBody>
          <a:bodyPr/>
          <a:lstStyle/>
          <a:p>
            <a:pPr>
              <a:spcBef>
                <a:spcPts val="960"/>
              </a:spcBef>
            </a:pPr>
            <a:r>
              <a:rPr lang="en-US" sz="2600" dirty="0"/>
              <a:t>What has to be done and where?</a:t>
            </a:r>
          </a:p>
          <a:p>
            <a:pPr>
              <a:spcBef>
                <a:spcPts val="960"/>
              </a:spcBef>
            </a:pPr>
            <a:r>
              <a:rPr lang="en-US" sz="2600" dirty="0"/>
              <a:t>Why should it be done?</a:t>
            </a:r>
          </a:p>
          <a:p>
            <a:pPr>
              <a:spcBef>
                <a:spcPts val="960"/>
              </a:spcBef>
            </a:pPr>
            <a:r>
              <a:rPr lang="en-US" sz="2600" dirty="0"/>
              <a:t>How well must it be done?</a:t>
            </a:r>
          </a:p>
          <a:p>
            <a:pPr>
              <a:spcBef>
                <a:spcPts val="960"/>
              </a:spcBef>
            </a:pPr>
            <a:r>
              <a:rPr lang="en-US" sz="2600" dirty="0"/>
              <a:t>When is it required? In what sequence?</a:t>
            </a:r>
          </a:p>
          <a:p>
            <a:pPr>
              <a:spcBef>
                <a:spcPts val="960"/>
              </a:spcBef>
            </a:pPr>
            <a:r>
              <a:rPr lang="en-US" sz="2600" dirty="0"/>
              <a:t>How much will it cost?</a:t>
            </a:r>
            <a:endParaRPr lang="en-US" sz="2600" i="1" dirty="0">
              <a:solidFill>
                <a:schemeClr val="hlink"/>
              </a:solidFill>
            </a:endParaRPr>
          </a:p>
          <a:p>
            <a:pPr>
              <a:spcBef>
                <a:spcPts val="960"/>
              </a:spcBef>
            </a:pPr>
            <a:r>
              <a:rPr lang="en-US" sz="2600" dirty="0"/>
              <a:t>What are the uncertainties?</a:t>
            </a:r>
            <a:endParaRPr lang="en-US" sz="2600" i="1" dirty="0">
              <a:solidFill>
                <a:schemeClr val="hlink"/>
              </a:solidFill>
            </a:endParaRPr>
          </a:p>
          <a:p>
            <a:pPr>
              <a:spcBef>
                <a:spcPts val="960"/>
              </a:spcBef>
            </a:pPr>
            <a:r>
              <a:rPr lang="en-US" sz="2600" dirty="0"/>
              <a:t>Who should do the job?</a:t>
            </a:r>
          </a:p>
          <a:p>
            <a:pPr>
              <a:spcBef>
                <a:spcPts val="960"/>
              </a:spcBef>
            </a:pPr>
            <a:r>
              <a:rPr lang="en-US" sz="2600" dirty="0"/>
              <a:t>How should people be organized into teams?</a:t>
            </a:r>
          </a:p>
          <a:p>
            <a:pPr>
              <a:spcBef>
                <a:spcPts val="960"/>
              </a:spcBef>
            </a:pPr>
            <a:r>
              <a:rPr lang="en-US" sz="2600" dirty="0"/>
              <a:t>How shall we know?</a:t>
            </a:r>
            <a:endParaRPr lang="en-US" sz="2600" i="1" dirty="0">
              <a:solidFill>
                <a:schemeClr val="hlink"/>
              </a:solidFill>
            </a:endParaRPr>
          </a:p>
        </p:txBody>
      </p:sp>
      <p:sp>
        <p:nvSpPr>
          <p:cNvPr id="873476" name="Rectangle 5"/>
          <p:cNvSpPr>
            <a:spLocks noChangeArrowheads="1"/>
          </p:cNvSpPr>
          <p:nvPr/>
        </p:nvSpPr>
        <p:spPr bwMode="auto">
          <a:xfrm>
            <a:off x="4303713" y="5715000"/>
            <a:ext cx="4078287" cy="3302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buClr>
                <a:schemeClr val="folHlink"/>
              </a:buClr>
              <a:buSzPct val="75000"/>
              <a:buFont typeface="Wingdings" charset="2"/>
              <a:buNone/>
            </a:pPr>
            <a:r>
              <a:rPr lang="en-US" sz="2000" b="1" dirty="0">
                <a:solidFill>
                  <a:srgbClr val="990000"/>
                </a:solidFill>
                <a:latin typeface="Arial" charset="0"/>
              </a:rPr>
              <a:t>Information Dissemination/ Communication</a:t>
            </a:r>
          </a:p>
        </p:txBody>
      </p:sp>
      <p:sp>
        <p:nvSpPr>
          <p:cNvPr id="873477" name="Rectangle 6"/>
          <p:cNvSpPr>
            <a:spLocks noChangeArrowheads="1"/>
          </p:cNvSpPr>
          <p:nvPr/>
        </p:nvSpPr>
        <p:spPr bwMode="auto">
          <a:xfrm>
            <a:off x="2362200" y="5257800"/>
            <a:ext cx="4876800" cy="381000"/>
          </a:xfrm>
          <a:prstGeom prst="rect">
            <a:avLst/>
          </a:prstGeom>
          <a:noFill/>
          <a:ln w="9525">
            <a:noFill/>
            <a:miter lim="800000"/>
            <a:headEnd/>
            <a:tailEnd/>
          </a:ln>
        </p:spPr>
        <p:txBody>
          <a:bodyPr>
            <a:prstTxWarp prst="textNoShape">
              <a:avLst/>
            </a:prstTxWarp>
          </a:bodyPr>
          <a:lstStyle/>
          <a:p>
            <a:pPr marL="342900" indent="-342900" eaLnBrk="1" hangingPunct="1">
              <a:lnSpc>
                <a:spcPct val="85000"/>
              </a:lnSpc>
              <a:buClr>
                <a:schemeClr val="folHlink"/>
              </a:buClr>
              <a:buSzPct val="75000"/>
              <a:buFont typeface="Wingdings" charset="2"/>
              <a:buNone/>
            </a:pPr>
            <a:r>
              <a:rPr lang="en-US" sz="2000" b="1" dirty="0">
                <a:solidFill>
                  <a:srgbClr val="990000"/>
                </a:solidFill>
                <a:latin typeface="Arial" charset="0"/>
              </a:rPr>
              <a:t>Communication/Interpersonal Skills</a:t>
            </a:r>
          </a:p>
        </p:txBody>
      </p:sp>
      <p:sp>
        <p:nvSpPr>
          <p:cNvPr id="873478" name="Rectangle 7"/>
          <p:cNvSpPr>
            <a:spLocks noChangeArrowheads="1"/>
          </p:cNvSpPr>
          <p:nvPr/>
        </p:nvSpPr>
        <p:spPr bwMode="auto">
          <a:xfrm>
            <a:off x="4953000" y="4267200"/>
            <a:ext cx="3089275" cy="381000"/>
          </a:xfrm>
          <a:prstGeom prst="rect">
            <a:avLst/>
          </a:prstGeom>
          <a:noFill/>
          <a:ln w="9525">
            <a:noFill/>
            <a:miter lim="800000"/>
            <a:headEnd/>
            <a:tailEnd/>
          </a:ln>
        </p:spPr>
        <p:txBody>
          <a:bodyPr>
            <a:prstTxWarp prst="textNoShape">
              <a:avLst/>
            </a:prstTxWarp>
          </a:bodyPr>
          <a:lstStyle/>
          <a:p>
            <a:pPr marL="342900" indent="-342900" eaLnBrk="1" hangingPunct="1">
              <a:spcBef>
                <a:spcPct val="40000"/>
              </a:spcBef>
              <a:buClr>
                <a:schemeClr val="folHlink"/>
              </a:buClr>
              <a:buSzPct val="75000"/>
              <a:buFont typeface="Wingdings" charset="2"/>
              <a:buNone/>
            </a:pPr>
            <a:r>
              <a:rPr lang="en-US" sz="2000" b="1" dirty="0">
                <a:solidFill>
                  <a:srgbClr val="990000"/>
                </a:solidFill>
                <a:latin typeface="Arial" charset="0"/>
              </a:rPr>
              <a:t>Human Resources</a:t>
            </a:r>
          </a:p>
        </p:txBody>
      </p:sp>
      <p:sp>
        <p:nvSpPr>
          <p:cNvPr id="873479" name="Rectangle 8"/>
          <p:cNvSpPr>
            <a:spLocks noChangeArrowheads="1"/>
          </p:cNvSpPr>
          <p:nvPr/>
        </p:nvSpPr>
        <p:spPr bwMode="auto">
          <a:xfrm>
            <a:off x="5638800" y="3733800"/>
            <a:ext cx="1447800" cy="304800"/>
          </a:xfrm>
          <a:prstGeom prst="rect">
            <a:avLst/>
          </a:prstGeom>
          <a:noFill/>
          <a:ln w="9525">
            <a:noFill/>
            <a:miter lim="800000"/>
            <a:headEnd/>
            <a:tailEnd/>
          </a:ln>
        </p:spPr>
        <p:txBody>
          <a:bodyPr>
            <a:prstTxWarp prst="textNoShape">
              <a:avLst/>
            </a:prstTxWarp>
          </a:bodyPr>
          <a:lstStyle/>
          <a:p>
            <a:pPr marL="342900" indent="-342900" eaLnBrk="1" hangingPunct="1">
              <a:spcBef>
                <a:spcPct val="40000"/>
              </a:spcBef>
              <a:buClr>
                <a:schemeClr val="folHlink"/>
              </a:buClr>
              <a:buSzPct val="75000"/>
              <a:buFont typeface="Wingdings" charset="2"/>
              <a:buNone/>
            </a:pPr>
            <a:r>
              <a:rPr lang="en-US" sz="2000" b="1" dirty="0">
                <a:solidFill>
                  <a:srgbClr val="990000"/>
                </a:solidFill>
                <a:latin typeface="Arial" charset="0"/>
              </a:rPr>
              <a:t>Risk</a:t>
            </a:r>
          </a:p>
        </p:txBody>
      </p:sp>
      <p:sp>
        <p:nvSpPr>
          <p:cNvPr id="873480" name="Rectangle 9"/>
          <p:cNvSpPr>
            <a:spLocks noChangeArrowheads="1"/>
          </p:cNvSpPr>
          <p:nvPr/>
        </p:nvSpPr>
        <p:spPr bwMode="auto">
          <a:xfrm>
            <a:off x="5410200" y="2133600"/>
            <a:ext cx="1350963" cy="381000"/>
          </a:xfrm>
          <a:prstGeom prst="rect">
            <a:avLst/>
          </a:prstGeom>
          <a:noFill/>
          <a:ln w="9525">
            <a:noFill/>
            <a:miter lim="800000"/>
            <a:headEnd/>
            <a:tailEnd/>
          </a:ln>
        </p:spPr>
        <p:txBody>
          <a:bodyPr>
            <a:prstTxWarp prst="textNoShape">
              <a:avLst/>
            </a:prstTxWarp>
          </a:bodyPr>
          <a:lstStyle/>
          <a:p>
            <a:pPr marL="342900" indent="-342900" eaLnBrk="1" hangingPunct="1">
              <a:spcBef>
                <a:spcPct val="40000"/>
              </a:spcBef>
              <a:buClr>
                <a:schemeClr val="folHlink"/>
              </a:buClr>
              <a:buSzPct val="75000"/>
              <a:buFont typeface="Wingdings" charset="2"/>
              <a:buNone/>
            </a:pPr>
            <a:r>
              <a:rPr lang="en-US" sz="2000" b="1" dirty="0">
                <a:solidFill>
                  <a:srgbClr val="990000"/>
                </a:solidFill>
                <a:latin typeface="Arial" charset="0"/>
              </a:rPr>
              <a:t>Quality</a:t>
            </a:r>
          </a:p>
        </p:txBody>
      </p:sp>
      <p:sp>
        <p:nvSpPr>
          <p:cNvPr id="873481" name="Rectangle 10"/>
          <p:cNvSpPr>
            <a:spLocks noChangeArrowheads="1"/>
          </p:cNvSpPr>
          <p:nvPr/>
        </p:nvSpPr>
        <p:spPr bwMode="auto">
          <a:xfrm>
            <a:off x="4724400" y="3200400"/>
            <a:ext cx="2027238" cy="457200"/>
          </a:xfrm>
          <a:prstGeom prst="rect">
            <a:avLst/>
          </a:prstGeom>
          <a:noFill/>
          <a:ln w="9525">
            <a:noFill/>
            <a:miter lim="800000"/>
            <a:headEnd/>
            <a:tailEnd/>
          </a:ln>
        </p:spPr>
        <p:txBody>
          <a:bodyPr>
            <a:prstTxWarp prst="textNoShape">
              <a:avLst/>
            </a:prstTxWarp>
          </a:bodyPr>
          <a:lstStyle/>
          <a:p>
            <a:pPr marL="342900" indent="-342900" eaLnBrk="1" hangingPunct="1">
              <a:spcBef>
                <a:spcPct val="40000"/>
              </a:spcBef>
              <a:buClr>
                <a:schemeClr val="folHlink"/>
              </a:buClr>
              <a:buSzPct val="75000"/>
              <a:buFont typeface="Wingdings" charset="2"/>
              <a:buNone/>
            </a:pPr>
            <a:r>
              <a:rPr lang="en-US" sz="2000" b="1" dirty="0">
                <a:solidFill>
                  <a:srgbClr val="990000"/>
                </a:solidFill>
                <a:latin typeface="Arial" charset="0"/>
              </a:rPr>
              <a:t>Budget/Cost</a:t>
            </a:r>
          </a:p>
        </p:txBody>
      </p:sp>
      <p:sp>
        <p:nvSpPr>
          <p:cNvPr id="873482" name="Rectangle 11"/>
          <p:cNvSpPr>
            <a:spLocks noChangeArrowheads="1"/>
          </p:cNvSpPr>
          <p:nvPr/>
        </p:nvSpPr>
        <p:spPr bwMode="auto">
          <a:xfrm>
            <a:off x="5029200" y="1676400"/>
            <a:ext cx="2027238" cy="381000"/>
          </a:xfrm>
          <a:prstGeom prst="rect">
            <a:avLst/>
          </a:prstGeom>
          <a:noFill/>
          <a:ln w="9525">
            <a:noFill/>
            <a:miter lim="800000"/>
            <a:headEnd/>
            <a:tailEnd/>
          </a:ln>
        </p:spPr>
        <p:txBody>
          <a:bodyPr>
            <a:prstTxWarp prst="textNoShape">
              <a:avLst/>
            </a:prstTxWarp>
          </a:bodyPr>
          <a:lstStyle/>
          <a:p>
            <a:pPr marL="342900" indent="-342900" eaLnBrk="1" hangingPunct="1">
              <a:spcBef>
                <a:spcPct val="40000"/>
              </a:spcBef>
              <a:buClr>
                <a:schemeClr val="folHlink"/>
              </a:buClr>
              <a:buSzPct val="75000"/>
              <a:buFont typeface="Wingdings" charset="2"/>
              <a:buNone/>
            </a:pPr>
            <a:r>
              <a:rPr lang="en-US" sz="2000" b="1" dirty="0">
                <a:solidFill>
                  <a:srgbClr val="990000"/>
                </a:solidFill>
                <a:latin typeface="Arial" charset="0"/>
              </a:rPr>
              <a:t>Justification</a:t>
            </a:r>
          </a:p>
        </p:txBody>
      </p:sp>
      <p:sp>
        <p:nvSpPr>
          <p:cNvPr id="873483" name="Rectangle 12"/>
          <p:cNvSpPr>
            <a:spLocks noChangeArrowheads="1"/>
          </p:cNvSpPr>
          <p:nvPr/>
        </p:nvSpPr>
        <p:spPr bwMode="auto">
          <a:xfrm>
            <a:off x="7239000" y="2667000"/>
            <a:ext cx="1641475" cy="381000"/>
          </a:xfrm>
          <a:prstGeom prst="rect">
            <a:avLst/>
          </a:prstGeom>
          <a:noFill/>
          <a:ln w="9525">
            <a:noFill/>
            <a:miter lim="800000"/>
            <a:headEnd/>
            <a:tailEnd/>
          </a:ln>
        </p:spPr>
        <p:txBody>
          <a:bodyPr>
            <a:prstTxWarp prst="textNoShape">
              <a:avLst/>
            </a:prstTxWarp>
          </a:bodyPr>
          <a:lstStyle/>
          <a:p>
            <a:pPr marL="342900" indent="-342900" eaLnBrk="1" hangingPunct="1">
              <a:spcBef>
                <a:spcPct val="40000"/>
              </a:spcBef>
              <a:buClr>
                <a:schemeClr val="folHlink"/>
              </a:buClr>
              <a:buSzPct val="75000"/>
              <a:buFont typeface="Wingdings" charset="2"/>
              <a:buNone/>
            </a:pPr>
            <a:r>
              <a:rPr lang="en-US" sz="2000" b="1" dirty="0">
                <a:solidFill>
                  <a:srgbClr val="990000"/>
                </a:solidFill>
                <a:latin typeface="Arial" charset="0"/>
              </a:rPr>
              <a:t>Schedule</a:t>
            </a:r>
          </a:p>
        </p:txBody>
      </p:sp>
      <p:sp>
        <p:nvSpPr>
          <p:cNvPr id="873484" name="Rectangle 13"/>
          <p:cNvSpPr>
            <a:spLocks noChangeArrowheads="1"/>
          </p:cNvSpPr>
          <p:nvPr/>
        </p:nvSpPr>
        <p:spPr bwMode="auto">
          <a:xfrm>
            <a:off x="6477000" y="1143000"/>
            <a:ext cx="1447800" cy="381000"/>
          </a:xfrm>
          <a:prstGeom prst="rect">
            <a:avLst/>
          </a:prstGeom>
          <a:noFill/>
          <a:ln w="9525">
            <a:noFill/>
            <a:miter lim="800000"/>
            <a:headEnd/>
            <a:tailEnd/>
          </a:ln>
        </p:spPr>
        <p:txBody>
          <a:bodyPr>
            <a:prstTxWarp prst="textNoShape">
              <a:avLst/>
            </a:prstTxWarp>
          </a:bodyPr>
          <a:lstStyle/>
          <a:p>
            <a:pPr marL="342900" indent="-342900" eaLnBrk="1" hangingPunct="1">
              <a:spcBef>
                <a:spcPct val="40000"/>
              </a:spcBef>
              <a:buClr>
                <a:schemeClr val="folHlink"/>
              </a:buClr>
              <a:buSzPct val="75000"/>
              <a:buFont typeface="Wingdings" charset="2"/>
              <a:buNone/>
            </a:pPr>
            <a:r>
              <a:rPr lang="en-US" sz="2000" b="1" dirty="0">
                <a:solidFill>
                  <a:srgbClr val="990000"/>
                </a:solidFill>
                <a:latin typeface="Arial" charset="0"/>
              </a:rPr>
              <a:t>Scope</a:t>
            </a:r>
          </a:p>
        </p:txBody>
      </p:sp>
      <p:sp>
        <p:nvSpPr>
          <p:cNvPr id="873485" name="Rectangle 6"/>
          <p:cNvSpPr>
            <a:spLocks noGrp="1" noChangeArrowheads="1"/>
          </p:cNvSpPr>
          <p:nvPr>
            <p:ph type="title" idx="4294967295"/>
          </p:nvPr>
        </p:nvSpPr>
        <p:spPr>
          <a:xfrm>
            <a:off x="381000" y="467380"/>
            <a:ext cx="8763000" cy="523220"/>
          </a:xfrm>
          <a:noFill/>
        </p:spPr>
        <p:txBody>
          <a:bodyPr wrap="square" anchor="b">
            <a:spAutoFit/>
          </a:bodyPr>
          <a:lstStyle/>
          <a:p>
            <a:r>
              <a:rPr lang="en-US" sz="2800" dirty="0" smtClean="0"/>
              <a:t>Project Management is Decision Making</a:t>
            </a:r>
            <a:endParaRPr lang="en-US" sz="2800" dirty="0"/>
          </a:p>
        </p:txBody>
      </p:sp>
    </p:spTree>
    <p:extLst>
      <p:ext uri="{BB962C8B-B14F-4D97-AF65-F5344CB8AC3E}">
        <p14:creationId xmlns:p14="http://schemas.microsoft.com/office/powerpoint/2010/main" val="24243194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34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34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34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34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34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34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34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734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3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76" grpId="0"/>
      <p:bldP spid="873477" grpId="0"/>
      <p:bldP spid="873478" grpId="0"/>
      <p:bldP spid="873479" grpId="0"/>
      <p:bldP spid="873480" grpId="0"/>
      <p:bldP spid="873481" grpId="0"/>
      <p:bldP spid="873482" grpId="0"/>
      <p:bldP spid="873483" grpId="0"/>
      <p:bldP spid="8734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8" name="Rectangle 6"/>
          <p:cNvSpPr>
            <a:spLocks noGrp="1" noChangeArrowheads="1"/>
          </p:cNvSpPr>
          <p:nvPr>
            <p:ph type="title" idx="4294967295"/>
          </p:nvPr>
        </p:nvSpPr>
        <p:spPr>
          <a:xfrm>
            <a:off x="762000" y="0"/>
            <a:ext cx="8229600" cy="523220"/>
          </a:xfrm>
          <a:noFill/>
        </p:spPr>
        <p:txBody>
          <a:bodyPr wrap="square" anchor="b">
            <a:spAutoFit/>
          </a:bodyPr>
          <a:lstStyle/>
          <a:p>
            <a:r>
              <a:rPr lang="en-US" sz="2800" dirty="0">
                <a:solidFill>
                  <a:schemeClr val="bg1"/>
                </a:solidFill>
                <a:effectLst>
                  <a:outerShdw blurRad="50800" dist="38100" dir="2700000" algn="tl" rotWithShape="0">
                    <a:prstClr val="black">
                      <a:alpha val="40000"/>
                    </a:prstClr>
                  </a:outerShdw>
                </a:effectLst>
              </a:rPr>
              <a:t>6 Phases of the </a:t>
            </a:r>
            <a:r>
              <a:rPr lang="en-US" sz="2800" dirty="0">
                <a:effectLst>
                  <a:outerShdw blurRad="50800" dist="38100" dir="2700000" algn="tl" rotWithShape="0">
                    <a:prstClr val="black">
                      <a:alpha val="40000"/>
                    </a:prstClr>
                  </a:outerShdw>
                </a:effectLst>
              </a:rPr>
              <a:t>Decision-Making Process</a:t>
            </a:r>
          </a:p>
        </p:txBody>
      </p:sp>
      <p:graphicFrame>
        <p:nvGraphicFramePr>
          <p:cNvPr id="919586" name="Group 34"/>
          <p:cNvGraphicFramePr>
            <a:graphicFrameLocks noGrp="1"/>
          </p:cNvGraphicFramePr>
          <p:nvPr>
            <p:extLst>
              <p:ext uri="{D42A27DB-BD31-4B8C-83A1-F6EECF244321}">
                <p14:modId xmlns:p14="http://schemas.microsoft.com/office/powerpoint/2010/main" val="1338564277"/>
              </p:ext>
            </p:extLst>
          </p:nvPr>
        </p:nvGraphicFramePr>
        <p:xfrm>
          <a:off x="533400" y="771525"/>
          <a:ext cx="8229600" cy="5629275"/>
        </p:xfrm>
        <a:graphic>
          <a:graphicData uri="http://schemas.openxmlformats.org/drawingml/2006/table">
            <a:tbl>
              <a:tblPr/>
              <a:tblGrid>
                <a:gridCol w="1219200"/>
                <a:gridCol w="5486400"/>
                <a:gridCol w="1524000"/>
              </a:tblGrid>
              <a:tr h="549275">
                <a:tc>
                  <a:txBody>
                    <a:bodyPr/>
                    <a:lstStyle/>
                    <a:p>
                      <a:pPr marL="0" marR="0" lvl="0" indent="0" algn="l" defTabSz="914400" rtl="0" eaLnBrk="1" fontAlgn="base" latinLnBrk="0" hangingPunct="1">
                        <a:lnSpc>
                          <a:spcPts val="2000"/>
                        </a:lnSpc>
                        <a:spcBef>
                          <a:spcPts val="800"/>
                        </a:spcBef>
                        <a:spcAft>
                          <a:spcPct val="0"/>
                        </a:spcAft>
                        <a:buClrTx/>
                        <a:buSzTx/>
                        <a:buFontTx/>
                        <a:buNone/>
                        <a:tabLst/>
                      </a:pPr>
                      <a:r>
                        <a:rPr kumimoji="0" lang="en-US" sz="2000" b="1" i="0" u="none" strike="noStrike" cap="none" normalizeH="0" baseline="0" dirty="0">
                          <a:ln>
                            <a:noFill/>
                          </a:ln>
                          <a:solidFill>
                            <a:srgbClr val="000066"/>
                          </a:solidFill>
                          <a:effectLst/>
                          <a:latin typeface="Arial" charset="0"/>
                          <a:ea typeface="Times" charset="0"/>
                          <a:cs typeface="Times" charset="0"/>
                        </a:rPr>
                        <a:t>PHASE</a:t>
                      </a:r>
                    </a:p>
                  </a:txBody>
                  <a:tcPr marL="52501" marR="5250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000"/>
                        </a:lnSpc>
                        <a:spcBef>
                          <a:spcPts val="800"/>
                        </a:spcBef>
                        <a:spcAft>
                          <a:spcPct val="0"/>
                        </a:spcAft>
                        <a:buClrTx/>
                        <a:buSzTx/>
                        <a:buFontTx/>
                        <a:buNone/>
                        <a:tabLst/>
                      </a:pPr>
                      <a:r>
                        <a:rPr kumimoji="0" lang="en-US" sz="2000" b="1" i="0" u="none" strike="noStrike" cap="none" normalizeH="0" baseline="0">
                          <a:ln>
                            <a:noFill/>
                          </a:ln>
                          <a:solidFill>
                            <a:srgbClr val="000066"/>
                          </a:solidFill>
                          <a:effectLst/>
                          <a:latin typeface="Arial" charset="0"/>
                          <a:ea typeface="Times" charset="0"/>
                          <a:cs typeface="Times" charset="0"/>
                        </a:rPr>
                        <a:t>DESCRIPTION</a:t>
                      </a:r>
                    </a:p>
                  </a:txBody>
                  <a:tcPr marL="52501" marR="5250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000"/>
                        </a:lnSpc>
                        <a:spcBef>
                          <a:spcPts val="800"/>
                        </a:spcBef>
                        <a:spcAft>
                          <a:spcPct val="0"/>
                        </a:spcAft>
                        <a:buClrTx/>
                        <a:buSzTx/>
                        <a:buFontTx/>
                        <a:buNone/>
                        <a:tabLst/>
                      </a:pPr>
                      <a:r>
                        <a:rPr kumimoji="0" lang="en-US" sz="2000" b="1" i="0" u="none" strike="noStrike" cap="none" normalizeH="0" baseline="0">
                          <a:ln>
                            <a:noFill/>
                          </a:ln>
                          <a:solidFill>
                            <a:srgbClr val="000066"/>
                          </a:solidFill>
                          <a:effectLst/>
                          <a:latin typeface="Arial" charset="0"/>
                          <a:ea typeface="Times" charset="0"/>
                          <a:cs typeface="Times" charset="0"/>
                        </a:rPr>
                        <a:t>LEARNING STYLE</a:t>
                      </a:r>
                    </a:p>
                  </a:txBody>
                  <a:tcPr marL="52501" marR="52501" marT="0" marB="0" horzOverflow="overflow">
                    <a:lnL>
                      <a:noFill/>
                    </a:lnL>
                    <a:lnR>
                      <a:noFill/>
                    </a:lnR>
                    <a:lnT>
                      <a:noFill/>
                    </a:lnT>
                    <a:lnB>
                      <a:noFill/>
                    </a:lnB>
                    <a:lnTlToBr>
                      <a:noFill/>
                    </a:lnTlToBr>
                    <a:lnBlToTr>
                      <a:noFill/>
                    </a:lnBlToTr>
                    <a:noFill/>
                  </a:tcPr>
                </a:tc>
              </a:tr>
              <a:tr h="1414463">
                <a:tc>
                  <a:txBody>
                    <a:bodyPr/>
                    <a:lstStyle/>
                    <a:p>
                      <a:pPr marL="0" marR="0" lvl="0" indent="0" algn="l" defTabSz="914400" rtl="0" eaLnBrk="1" fontAlgn="base" latinLnBrk="0" hangingPunct="1">
                        <a:lnSpc>
                          <a:spcPts val="2000"/>
                        </a:lnSpc>
                        <a:spcBef>
                          <a:spcPts val="7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Times" charset="0"/>
                          <a:cs typeface="Times" charset="0"/>
                        </a:rPr>
                        <a:t>Phase I: Situation</a:t>
                      </a:r>
                    </a:p>
                  </a:txBody>
                  <a:tcPr marL="52501" marR="5250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000"/>
                        </a:lnSpc>
                        <a:spcBef>
                          <a:spcPts val="700"/>
                        </a:spcBef>
                        <a:spcAft>
                          <a:spcPct val="0"/>
                        </a:spcAft>
                        <a:buClrTx/>
                        <a:buSzTx/>
                        <a:buFontTx/>
                        <a:buNone/>
                        <a:tabLst/>
                      </a:pPr>
                      <a:r>
                        <a:rPr kumimoji="0" lang="en-US" sz="2000" b="1" i="0" u="sng" strike="noStrike" cap="none" normalizeH="0" baseline="0" dirty="0">
                          <a:ln>
                            <a:noFill/>
                          </a:ln>
                          <a:solidFill>
                            <a:schemeClr val="tx1"/>
                          </a:solidFill>
                          <a:effectLst/>
                          <a:latin typeface="Arial" charset="0"/>
                          <a:ea typeface="Times" charset="0"/>
                          <a:cs typeface="Times" charset="0"/>
                        </a:rPr>
                        <a:t>Discovery phase</a:t>
                      </a:r>
                      <a:r>
                        <a:rPr kumimoji="0" lang="en-US" sz="2000" b="1" i="0" u="none" strike="noStrike" cap="none" normalizeH="0" baseline="0" dirty="0">
                          <a:ln>
                            <a:noFill/>
                          </a:ln>
                          <a:solidFill>
                            <a:schemeClr val="tx1"/>
                          </a:solidFill>
                          <a:effectLst/>
                          <a:latin typeface="Arial" charset="0"/>
                          <a:ea typeface="Times" charset="0"/>
                          <a:cs typeface="Times" charset="0"/>
                        </a:rPr>
                        <a:t>. The team </a:t>
                      </a:r>
                      <a:r>
                        <a:rPr kumimoji="0" lang="en-US" sz="2000" b="1" i="0" u="none" strike="noStrike" cap="none" normalizeH="0" baseline="0" dirty="0">
                          <a:ln>
                            <a:noFill/>
                          </a:ln>
                          <a:solidFill>
                            <a:srgbClr val="800000"/>
                          </a:solidFill>
                          <a:effectLst/>
                          <a:latin typeface="Arial" charset="0"/>
                          <a:ea typeface="Times" charset="0"/>
                          <a:cs typeface="Times" charset="0"/>
                        </a:rPr>
                        <a:t>investigates, discusses, clarifies, and defines the situation</a:t>
                      </a:r>
                      <a:r>
                        <a:rPr kumimoji="0" lang="en-US" sz="2000" b="1" i="0" u="none" strike="noStrike" cap="none" normalizeH="0" baseline="0" dirty="0">
                          <a:ln>
                            <a:noFill/>
                          </a:ln>
                          <a:solidFill>
                            <a:schemeClr val="tx1"/>
                          </a:solidFill>
                          <a:effectLst/>
                          <a:latin typeface="Arial" charset="0"/>
                          <a:ea typeface="Times" charset="0"/>
                          <a:cs typeface="Times" charset="0"/>
                        </a:rPr>
                        <a:t>. Important for team to understand root causes and evidence that led to the need for a decision.</a:t>
                      </a:r>
                      <a:br>
                        <a:rPr kumimoji="0" lang="en-US" sz="2000" b="1" i="0" u="none" strike="noStrike" cap="none" normalizeH="0" baseline="0" dirty="0">
                          <a:ln>
                            <a:noFill/>
                          </a:ln>
                          <a:solidFill>
                            <a:schemeClr val="tx1"/>
                          </a:solidFill>
                          <a:effectLst/>
                          <a:latin typeface="Arial" charset="0"/>
                          <a:ea typeface="Times" charset="0"/>
                          <a:cs typeface="Times" charset="0"/>
                        </a:rPr>
                      </a:br>
                      <a:endParaRPr kumimoji="0" lang="en-US" sz="2000" b="1" i="0" u="none" strike="noStrike" cap="none" normalizeH="0" baseline="0" dirty="0">
                        <a:ln>
                          <a:noFill/>
                        </a:ln>
                        <a:solidFill>
                          <a:schemeClr val="tx1"/>
                        </a:solidFill>
                        <a:effectLst/>
                        <a:latin typeface="Arial" charset="0"/>
                        <a:ea typeface="Times" charset="0"/>
                        <a:cs typeface="Times" charset="0"/>
                      </a:endParaRPr>
                    </a:p>
                  </a:txBody>
                  <a:tcPr marL="52501" marR="5250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000"/>
                        </a:lnSpc>
                        <a:spcBef>
                          <a:spcPts val="700"/>
                        </a:spcBef>
                        <a:spcAft>
                          <a:spcPct val="0"/>
                        </a:spcAft>
                        <a:buClrTx/>
                        <a:buSzTx/>
                        <a:buFontTx/>
                        <a:buNone/>
                        <a:tabLst/>
                      </a:pPr>
                      <a:r>
                        <a:rPr kumimoji="0" lang="en-US" sz="2000" b="1" i="0" u="none" strike="noStrike" cap="none" normalizeH="0" baseline="0" dirty="0">
                          <a:ln>
                            <a:noFill/>
                          </a:ln>
                          <a:solidFill>
                            <a:srgbClr val="0000FF"/>
                          </a:solidFill>
                          <a:effectLst/>
                          <a:latin typeface="Arial" charset="0"/>
                          <a:ea typeface="Times" charset="0"/>
                          <a:cs typeface="Times" charset="0"/>
                        </a:rPr>
                        <a:t>Assimilator</a:t>
                      </a:r>
                    </a:p>
                  </a:txBody>
                  <a:tcPr marL="52501" marR="52501" marT="0" marB="0" horzOverflow="overflow">
                    <a:lnL>
                      <a:noFill/>
                    </a:lnL>
                    <a:lnR>
                      <a:noFill/>
                    </a:lnR>
                    <a:lnT>
                      <a:noFill/>
                    </a:lnT>
                    <a:lnB>
                      <a:noFill/>
                    </a:lnB>
                    <a:lnTlToBr>
                      <a:noFill/>
                    </a:lnTlToBr>
                    <a:lnBlToTr>
                      <a:noFill/>
                    </a:lnBlToTr>
                    <a:noFill/>
                  </a:tcPr>
                </a:tc>
              </a:tr>
              <a:tr h="1647825">
                <a:tc>
                  <a:txBody>
                    <a:bodyPr/>
                    <a:lstStyle/>
                    <a:p>
                      <a:pPr marL="0" marR="0" lvl="0" indent="0" algn="l" defTabSz="914400" rtl="0" eaLnBrk="1" fontAlgn="base" latinLnBrk="0" hangingPunct="1">
                        <a:lnSpc>
                          <a:spcPts val="2000"/>
                        </a:lnSpc>
                        <a:spcBef>
                          <a:spcPts val="7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charset="0"/>
                          <a:cs typeface="Times" charset="0"/>
                        </a:rPr>
                        <a:t>Phase II: Situation</a:t>
                      </a:r>
                    </a:p>
                  </a:txBody>
                  <a:tcPr marL="52501" marR="5250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000"/>
                        </a:lnSpc>
                        <a:spcBef>
                          <a:spcPts val="700"/>
                        </a:spcBef>
                        <a:spcAft>
                          <a:spcPct val="0"/>
                        </a:spcAft>
                        <a:buClrTx/>
                        <a:buSzTx/>
                        <a:buFontTx/>
                        <a:buNone/>
                        <a:tabLst/>
                      </a:pPr>
                      <a:r>
                        <a:rPr kumimoji="0" lang="en-US" sz="2000" b="1" i="0" u="sng" strike="noStrike" cap="none" normalizeH="0" baseline="0" dirty="0">
                          <a:ln>
                            <a:noFill/>
                          </a:ln>
                          <a:solidFill>
                            <a:schemeClr val="tx1"/>
                          </a:solidFill>
                          <a:effectLst/>
                          <a:latin typeface="Arial" charset="0"/>
                          <a:ea typeface="Times" charset="0"/>
                          <a:cs typeface="Times" charset="0"/>
                        </a:rPr>
                        <a:t>Continuation of Phase I</a:t>
                      </a:r>
                      <a:r>
                        <a:rPr kumimoji="0" lang="en-US" sz="2000" b="1" i="0" u="none" strike="noStrike" cap="none" normalizeH="0" baseline="0" dirty="0">
                          <a:ln>
                            <a:noFill/>
                          </a:ln>
                          <a:solidFill>
                            <a:schemeClr val="tx1"/>
                          </a:solidFill>
                          <a:effectLst/>
                          <a:latin typeface="Arial" charset="0"/>
                          <a:ea typeface="Times" charset="0"/>
                          <a:cs typeface="Times" charset="0"/>
                        </a:rPr>
                        <a:t>. Characterized by </a:t>
                      </a:r>
                      <a:r>
                        <a:rPr kumimoji="0" lang="en-US" sz="2000" b="1" i="0" u="none" strike="noStrike" cap="none" normalizeH="0" baseline="0" dirty="0" smtClean="0">
                          <a:ln>
                            <a:noFill/>
                          </a:ln>
                          <a:solidFill>
                            <a:schemeClr val="tx1"/>
                          </a:solidFill>
                          <a:effectLst/>
                          <a:latin typeface="Arial" charset="0"/>
                          <a:ea typeface="Times" charset="0"/>
                          <a:cs typeface="Times" charset="0"/>
                        </a:rPr>
                        <a:t>brainstorming </a:t>
                      </a:r>
                      <a:r>
                        <a:rPr kumimoji="0" lang="en-US" sz="2000" b="1" i="0" u="none" strike="noStrike" cap="none" normalizeH="0" baseline="0" dirty="0">
                          <a:ln>
                            <a:noFill/>
                          </a:ln>
                          <a:solidFill>
                            <a:schemeClr val="tx1"/>
                          </a:solidFill>
                          <a:effectLst/>
                          <a:latin typeface="Arial" charset="0"/>
                          <a:ea typeface="Times" charset="0"/>
                          <a:cs typeface="Times" charset="0"/>
                        </a:rPr>
                        <a:t>and </a:t>
                      </a:r>
                      <a:r>
                        <a:rPr kumimoji="0" lang="en-US" sz="2000" b="1" i="0" u="none" strike="noStrike" cap="none" normalizeH="0" baseline="0" dirty="0">
                          <a:ln>
                            <a:noFill/>
                          </a:ln>
                          <a:solidFill>
                            <a:srgbClr val="800000"/>
                          </a:solidFill>
                          <a:effectLst/>
                          <a:latin typeface="Arial" charset="0"/>
                          <a:ea typeface="Times" charset="0"/>
                          <a:cs typeface="Times" charset="0"/>
                        </a:rPr>
                        <a:t>searching for new ideas and alternatives decision for resolving the situation</a:t>
                      </a:r>
                      <a:r>
                        <a:rPr kumimoji="0" lang="en-US" sz="2000" b="1" i="0" u="none" strike="noStrike" cap="none" normalizeH="0" baseline="0" dirty="0">
                          <a:ln>
                            <a:noFill/>
                          </a:ln>
                          <a:solidFill>
                            <a:schemeClr val="tx1"/>
                          </a:solidFill>
                          <a:effectLst/>
                          <a:latin typeface="Arial" charset="0"/>
                          <a:ea typeface="Times" charset="0"/>
                          <a:cs typeface="Times" charset="0"/>
                        </a:rPr>
                        <a:t>, which should lead to generation better options for the decision. Above all, the team needs to </a:t>
                      </a:r>
                      <a:r>
                        <a:rPr kumimoji="0" lang="en-US" sz="2000" b="1" i="0" u="none" strike="noStrike" cap="none" normalizeH="0" baseline="0" dirty="0">
                          <a:ln>
                            <a:noFill/>
                          </a:ln>
                          <a:solidFill>
                            <a:srgbClr val="800000"/>
                          </a:solidFill>
                          <a:effectLst/>
                          <a:latin typeface="Arial" charset="0"/>
                          <a:ea typeface="Times" charset="0"/>
                          <a:cs typeface="Times" charset="0"/>
                        </a:rPr>
                        <a:t>avoid a rush to judgment</a:t>
                      </a:r>
                      <a:r>
                        <a:rPr kumimoji="0" lang="en-US" sz="2000" b="1" i="0" u="none" strike="noStrike" cap="none" normalizeH="0" baseline="0" dirty="0">
                          <a:ln>
                            <a:noFill/>
                          </a:ln>
                          <a:solidFill>
                            <a:schemeClr val="tx1"/>
                          </a:solidFill>
                          <a:effectLst/>
                          <a:latin typeface="Arial" charset="0"/>
                          <a:ea typeface="Times" charset="0"/>
                          <a:cs typeface="Times" charset="0"/>
                        </a:rPr>
                        <a:t>.</a:t>
                      </a:r>
                      <a:br>
                        <a:rPr kumimoji="0" lang="en-US" sz="2000" b="1" i="0" u="none" strike="noStrike" cap="none" normalizeH="0" baseline="0" dirty="0">
                          <a:ln>
                            <a:noFill/>
                          </a:ln>
                          <a:solidFill>
                            <a:schemeClr val="tx1"/>
                          </a:solidFill>
                          <a:effectLst/>
                          <a:latin typeface="Arial" charset="0"/>
                          <a:ea typeface="Times" charset="0"/>
                          <a:cs typeface="Times" charset="0"/>
                        </a:rPr>
                      </a:br>
                      <a:endParaRPr kumimoji="0" lang="en-US" sz="2000" b="1" i="0" u="none" strike="noStrike" cap="none" normalizeH="0" baseline="0" dirty="0">
                        <a:ln>
                          <a:noFill/>
                        </a:ln>
                        <a:solidFill>
                          <a:schemeClr val="tx1"/>
                        </a:solidFill>
                        <a:effectLst/>
                        <a:latin typeface="Arial" charset="0"/>
                        <a:ea typeface="Times" charset="0"/>
                        <a:cs typeface="Times" charset="0"/>
                      </a:endParaRPr>
                    </a:p>
                  </a:txBody>
                  <a:tcPr marL="52501" marR="5250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000"/>
                        </a:lnSpc>
                        <a:spcBef>
                          <a:spcPts val="700"/>
                        </a:spcBef>
                        <a:spcAft>
                          <a:spcPct val="0"/>
                        </a:spcAft>
                        <a:buClrTx/>
                        <a:buSzTx/>
                        <a:buFontTx/>
                        <a:buNone/>
                        <a:tabLst/>
                      </a:pPr>
                      <a:r>
                        <a:rPr kumimoji="0" lang="en-US" sz="2000" b="1" i="0" u="none" strike="noStrike" cap="none" normalizeH="0" baseline="0" dirty="0" err="1">
                          <a:ln>
                            <a:noFill/>
                          </a:ln>
                          <a:solidFill>
                            <a:srgbClr val="0000FF"/>
                          </a:solidFill>
                          <a:effectLst/>
                          <a:latin typeface="Arial" charset="0"/>
                          <a:ea typeface="Times" charset="0"/>
                          <a:cs typeface="Times" charset="0"/>
                        </a:rPr>
                        <a:t>Diverger</a:t>
                      </a:r>
                      <a:endParaRPr kumimoji="0" lang="en-US" sz="2000" b="1" i="0" u="none" strike="noStrike" cap="none" normalizeH="0" baseline="0" dirty="0">
                        <a:ln>
                          <a:noFill/>
                        </a:ln>
                        <a:solidFill>
                          <a:srgbClr val="0000FF"/>
                        </a:solidFill>
                        <a:effectLst/>
                        <a:latin typeface="Arial" charset="0"/>
                        <a:ea typeface="Times" charset="0"/>
                        <a:cs typeface="Times" charset="0"/>
                      </a:endParaRPr>
                    </a:p>
                  </a:txBody>
                  <a:tcPr marL="52501" marR="52501" marT="0" marB="0" horzOverflow="overflow">
                    <a:lnL>
                      <a:noFill/>
                    </a:lnL>
                    <a:lnR>
                      <a:noFill/>
                    </a:lnR>
                    <a:lnT>
                      <a:noFill/>
                    </a:lnT>
                    <a:lnB>
                      <a:noFill/>
                    </a:lnB>
                    <a:lnTlToBr>
                      <a:noFill/>
                    </a:lnTlToBr>
                    <a:lnBlToTr>
                      <a:noFill/>
                    </a:lnBlToTr>
                    <a:noFill/>
                  </a:tcPr>
                </a:tc>
              </a:tr>
              <a:tr h="1646238">
                <a:tc>
                  <a:txBody>
                    <a:bodyPr/>
                    <a:lstStyle/>
                    <a:p>
                      <a:pPr marL="0" marR="0" lvl="0" indent="0" algn="l" defTabSz="914400" rtl="0" eaLnBrk="1" fontAlgn="base" latinLnBrk="0" hangingPunct="1">
                        <a:lnSpc>
                          <a:spcPts val="2000"/>
                        </a:lnSpc>
                        <a:spcBef>
                          <a:spcPts val="7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charset="0"/>
                          <a:cs typeface="Times" charset="0"/>
                        </a:rPr>
                        <a:t>Phase III: Ideas to action</a:t>
                      </a:r>
                    </a:p>
                  </a:txBody>
                  <a:tcPr marL="52501" marR="5250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000"/>
                        </a:lnSpc>
                        <a:spcBef>
                          <a:spcPts val="700"/>
                        </a:spcBef>
                        <a:spcAft>
                          <a:spcPct val="0"/>
                        </a:spcAft>
                        <a:buClrTx/>
                        <a:buSzTx/>
                        <a:buFontTx/>
                        <a:buNone/>
                        <a:tabLst/>
                      </a:pPr>
                      <a:r>
                        <a:rPr kumimoji="0" lang="en-US" sz="2000" b="1" i="1" u="sng" strike="noStrike" cap="none" normalizeH="0" baseline="0" dirty="0">
                          <a:ln>
                            <a:noFill/>
                          </a:ln>
                          <a:solidFill>
                            <a:schemeClr val="tx1"/>
                          </a:solidFill>
                          <a:effectLst/>
                          <a:latin typeface="Arial" charset="0"/>
                          <a:ea typeface="Times" charset="0"/>
                          <a:cs typeface="Times" charset="0"/>
                        </a:rPr>
                        <a:t>Define the criteria </a:t>
                      </a:r>
                      <a:r>
                        <a:rPr kumimoji="0" lang="en-US" sz="2000" b="1" i="0" u="sng" strike="noStrike" cap="none" normalizeH="0" baseline="0" dirty="0">
                          <a:ln>
                            <a:noFill/>
                          </a:ln>
                          <a:solidFill>
                            <a:schemeClr val="tx1"/>
                          </a:solidFill>
                          <a:effectLst/>
                          <a:latin typeface="Arial" charset="0"/>
                          <a:ea typeface="Times" charset="0"/>
                          <a:cs typeface="Times" charset="0"/>
                        </a:rPr>
                        <a:t>for </a:t>
                      </a:r>
                      <a:r>
                        <a:rPr kumimoji="0" lang="en-US" sz="2000" b="1" i="0" u="sng" strike="noStrike" cap="none" normalizeH="0" baseline="0" dirty="0">
                          <a:ln>
                            <a:noFill/>
                          </a:ln>
                          <a:solidFill>
                            <a:srgbClr val="800000"/>
                          </a:solidFill>
                          <a:effectLst/>
                          <a:latin typeface="Arial" charset="0"/>
                          <a:ea typeface="Times" charset="0"/>
                          <a:cs typeface="Times" charset="0"/>
                        </a:rPr>
                        <a:t>evaluating the alternative decisions</a:t>
                      </a:r>
                      <a:r>
                        <a:rPr kumimoji="0" lang="en-US" sz="2000" b="1" i="0" u="none" strike="noStrike" cap="none" normalizeH="0" baseline="0" dirty="0">
                          <a:ln>
                            <a:noFill/>
                          </a:ln>
                          <a:solidFill>
                            <a:schemeClr val="tx1"/>
                          </a:solidFill>
                          <a:effectLst/>
                          <a:latin typeface="Arial" charset="0"/>
                          <a:ea typeface="Times" charset="0"/>
                          <a:cs typeface="Times" charset="0"/>
                        </a:rPr>
                        <a:t>. This involves identifying the advantages and disadvantages of each alternative. Whatever approach is used, the result should be a ranking of alternatives from most desirable to least desirable.</a:t>
                      </a:r>
                    </a:p>
                  </a:txBody>
                  <a:tcPr marL="52501" marR="5250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000"/>
                        </a:lnSpc>
                        <a:spcBef>
                          <a:spcPts val="700"/>
                        </a:spcBef>
                        <a:spcAft>
                          <a:spcPct val="0"/>
                        </a:spcAft>
                        <a:buClrTx/>
                        <a:buSzTx/>
                        <a:buFontTx/>
                        <a:buNone/>
                        <a:tabLst/>
                      </a:pPr>
                      <a:r>
                        <a:rPr kumimoji="0" lang="en-US" sz="2000" b="1" i="0" u="none" strike="noStrike" cap="none" normalizeH="0" baseline="0" dirty="0" err="1">
                          <a:ln>
                            <a:noFill/>
                          </a:ln>
                          <a:solidFill>
                            <a:srgbClr val="0000FF"/>
                          </a:solidFill>
                          <a:effectLst/>
                          <a:latin typeface="Arial" charset="0"/>
                          <a:ea typeface="Times" charset="0"/>
                          <a:cs typeface="Times" charset="0"/>
                        </a:rPr>
                        <a:t>Converger</a:t>
                      </a:r>
                      <a:endParaRPr kumimoji="0" lang="en-US" sz="2000" b="1" i="0" u="none" strike="noStrike" cap="none" normalizeH="0" baseline="0" dirty="0">
                        <a:ln>
                          <a:noFill/>
                        </a:ln>
                        <a:solidFill>
                          <a:srgbClr val="0000FF"/>
                        </a:solidFill>
                        <a:effectLst/>
                        <a:latin typeface="Arial" charset="0"/>
                        <a:ea typeface="Times" charset="0"/>
                        <a:cs typeface="Times" charset="0"/>
                      </a:endParaRPr>
                    </a:p>
                  </a:txBody>
                  <a:tcPr marL="52501" marR="52501" marT="0" marB="0"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16919600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5" name="Rectangle 6"/>
          <p:cNvSpPr>
            <a:spLocks noGrp="1" noChangeArrowheads="1"/>
          </p:cNvSpPr>
          <p:nvPr>
            <p:ph type="title" idx="4294967295"/>
          </p:nvPr>
        </p:nvSpPr>
        <p:spPr>
          <a:xfrm>
            <a:off x="685800" y="0"/>
            <a:ext cx="8458200" cy="523220"/>
          </a:xfrm>
          <a:noFill/>
        </p:spPr>
        <p:txBody>
          <a:bodyPr wrap="square" anchor="b">
            <a:spAutoFit/>
          </a:bodyPr>
          <a:lstStyle/>
          <a:p>
            <a:r>
              <a:rPr lang="en-US" sz="2800" dirty="0" smtClean="0">
                <a:solidFill>
                  <a:schemeClr val="bg1"/>
                </a:solidFill>
              </a:rPr>
              <a:t>6 Phases of the </a:t>
            </a:r>
            <a:r>
              <a:rPr lang="en-US" sz="2800" dirty="0" smtClean="0"/>
              <a:t>Decision-Making Process</a:t>
            </a:r>
            <a:endParaRPr lang="en-US" sz="2800" dirty="0"/>
          </a:p>
        </p:txBody>
      </p:sp>
      <p:graphicFrame>
        <p:nvGraphicFramePr>
          <p:cNvPr id="921635" name="Group 35"/>
          <p:cNvGraphicFramePr>
            <a:graphicFrameLocks noGrp="1"/>
          </p:cNvGraphicFramePr>
          <p:nvPr>
            <p:extLst>
              <p:ext uri="{D42A27DB-BD31-4B8C-83A1-F6EECF244321}">
                <p14:modId xmlns:p14="http://schemas.microsoft.com/office/powerpoint/2010/main" val="2806327557"/>
              </p:ext>
            </p:extLst>
          </p:nvPr>
        </p:nvGraphicFramePr>
        <p:xfrm>
          <a:off x="152400" y="609600"/>
          <a:ext cx="8763000" cy="5915026"/>
        </p:xfrm>
        <a:graphic>
          <a:graphicData uri="http://schemas.openxmlformats.org/drawingml/2006/table">
            <a:tbl>
              <a:tblPr/>
              <a:tblGrid>
                <a:gridCol w="1433513"/>
                <a:gridCol w="5805487"/>
                <a:gridCol w="1524000"/>
              </a:tblGrid>
              <a:tr h="557213">
                <a:tc>
                  <a:txBody>
                    <a:bodyPr/>
                    <a:lstStyle/>
                    <a:p>
                      <a:pPr marL="0" marR="0" lvl="0" indent="0" algn="l" defTabSz="914400" rtl="0" eaLnBrk="1" fontAlgn="base" latinLnBrk="0" hangingPunct="1">
                        <a:lnSpc>
                          <a:spcPts val="1800"/>
                        </a:lnSpc>
                        <a:spcBef>
                          <a:spcPts val="800"/>
                        </a:spcBef>
                        <a:spcAft>
                          <a:spcPct val="0"/>
                        </a:spcAft>
                        <a:buClrTx/>
                        <a:buSzTx/>
                        <a:buFontTx/>
                        <a:buNone/>
                        <a:tabLst/>
                      </a:pPr>
                      <a:r>
                        <a:rPr kumimoji="0" lang="en-US" sz="2000" b="1" i="0" u="none" strike="noStrike" cap="none" normalizeH="0" baseline="0" dirty="0">
                          <a:ln>
                            <a:noFill/>
                          </a:ln>
                          <a:solidFill>
                            <a:srgbClr val="000066"/>
                          </a:solidFill>
                          <a:effectLst/>
                          <a:latin typeface="Arial" charset="0"/>
                          <a:ea typeface="Times" charset="0"/>
                          <a:cs typeface="Times" charset="0"/>
                        </a:rPr>
                        <a:t>PHASE</a:t>
                      </a:r>
                    </a:p>
                  </a:txBody>
                  <a:tcPr marL="52501" marR="5250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800"/>
                        </a:lnSpc>
                        <a:spcBef>
                          <a:spcPts val="800"/>
                        </a:spcBef>
                        <a:spcAft>
                          <a:spcPct val="0"/>
                        </a:spcAft>
                        <a:buClrTx/>
                        <a:buSzTx/>
                        <a:buFontTx/>
                        <a:buNone/>
                        <a:tabLst/>
                      </a:pPr>
                      <a:r>
                        <a:rPr kumimoji="0" lang="en-US" sz="2000" b="1" i="0" u="none" strike="noStrike" cap="none" normalizeH="0" baseline="0" dirty="0">
                          <a:ln>
                            <a:noFill/>
                          </a:ln>
                          <a:solidFill>
                            <a:srgbClr val="000066"/>
                          </a:solidFill>
                          <a:effectLst/>
                          <a:latin typeface="Arial" charset="0"/>
                          <a:ea typeface="Times" charset="0"/>
                          <a:cs typeface="Times" charset="0"/>
                        </a:rPr>
                        <a:t>DESCRIPTION</a:t>
                      </a:r>
                    </a:p>
                  </a:txBody>
                  <a:tcPr marL="52501" marR="5250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800"/>
                        </a:lnSpc>
                        <a:spcBef>
                          <a:spcPts val="800"/>
                        </a:spcBef>
                        <a:spcAft>
                          <a:spcPct val="0"/>
                        </a:spcAft>
                        <a:buClrTx/>
                        <a:buSzTx/>
                        <a:buFontTx/>
                        <a:buNone/>
                        <a:tabLst/>
                      </a:pPr>
                      <a:r>
                        <a:rPr kumimoji="0" lang="en-US" sz="2000" b="1" i="0" u="none" strike="noStrike" cap="none" normalizeH="0" baseline="0" dirty="0">
                          <a:ln>
                            <a:noFill/>
                          </a:ln>
                          <a:solidFill>
                            <a:srgbClr val="000066"/>
                          </a:solidFill>
                          <a:effectLst/>
                          <a:latin typeface="Arial" charset="0"/>
                          <a:ea typeface="Times" charset="0"/>
                          <a:cs typeface="Times" charset="0"/>
                        </a:rPr>
                        <a:t>LEARNING STYLE</a:t>
                      </a:r>
                    </a:p>
                  </a:txBody>
                  <a:tcPr marL="52501" marR="52501" marT="0" marB="0" horzOverflow="overflow">
                    <a:lnL>
                      <a:noFill/>
                    </a:lnL>
                    <a:lnR>
                      <a:noFill/>
                    </a:lnR>
                    <a:lnT>
                      <a:noFill/>
                    </a:lnT>
                    <a:lnB>
                      <a:noFill/>
                    </a:lnB>
                    <a:lnTlToBr>
                      <a:noFill/>
                    </a:lnTlToBr>
                    <a:lnBlToTr>
                      <a:noFill/>
                    </a:lnBlToTr>
                    <a:noFill/>
                  </a:tcPr>
                </a:tc>
              </a:tr>
              <a:tr h="1433513">
                <a:tc>
                  <a:txBody>
                    <a:bodyPr/>
                    <a:lstStyle/>
                    <a:p>
                      <a:pPr marL="0" marR="0" lvl="0" indent="0" algn="l" defTabSz="914400" rtl="0" eaLnBrk="1" fontAlgn="base" latinLnBrk="0" hangingPunct="1">
                        <a:lnSpc>
                          <a:spcPts val="1800"/>
                        </a:lnSpc>
                        <a:spcBef>
                          <a:spcPts val="7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Times" charset="0"/>
                          <a:cs typeface="Times" charset="0"/>
                        </a:rPr>
                        <a:t>Phase IV: Decision</a:t>
                      </a:r>
                    </a:p>
                  </a:txBody>
                  <a:tcPr marL="52501" marR="5250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800"/>
                        </a:lnSpc>
                        <a:spcBef>
                          <a:spcPts val="7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Times" charset="0"/>
                          <a:cs typeface="Times" charset="0"/>
                        </a:rPr>
                        <a:t>Begins once the alternative is chosen. This is the </a:t>
                      </a:r>
                      <a:r>
                        <a:rPr kumimoji="0" lang="en-US" sz="2000" b="1" i="0" u="sng" strike="noStrike" cap="none" normalizeH="0" baseline="0" dirty="0">
                          <a:ln>
                            <a:noFill/>
                          </a:ln>
                          <a:solidFill>
                            <a:schemeClr val="tx1"/>
                          </a:solidFill>
                          <a:effectLst/>
                          <a:latin typeface="Arial" charset="0"/>
                          <a:ea typeface="Times" charset="0"/>
                          <a:cs typeface="Times" charset="0"/>
                        </a:rPr>
                        <a:t>planning phase for the project team</a:t>
                      </a:r>
                      <a:r>
                        <a:rPr kumimoji="0" lang="en-US" sz="2000" b="1" i="0" u="none" strike="noStrike" cap="none" normalizeH="0" baseline="0" dirty="0">
                          <a:ln>
                            <a:noFill/>
                          </a:ln>
                          <a:solidFill>
                            <a:schemeClr val="tx1"/>
                          </a:solidFill>
                          <a:effectLst/>
                          <a:latin typeface="Arial" charset="0"/>
                          <a:ea typeface="Times" charset="0"/>
                          <a:cs typeface="Times" charset="0"/>
                        </a:rPr>
                        <a:t>. The team </a:t>
                      </a:r>
                      <a:r>
                        <a:rPr kumimoji="0" lang="en-US" sz="2000" b="1" i="0" u="none" strike="noStrike" cap="none" normalizeH="0" baseline="0" dirty="0">
                          <a:ln>
                            <a:noFill/>
                          </a:ln>
                          <a:solidFill>
                            <a:srgbClr val="800000"/>
                          </a:solidFill>
                          <a:effectLst/>
                          <a:latin typeface="Arial" charset="0"/>
                          <a:ea typeface="Times" charset="0"/>
                          <a:cs typeface="Times" charset="0"/>
                        </a:rPr>
                        <a:t>action plan determines tasks, resources, and timelines that are required to implement the decision</a:t>
                      </a:r>
                      <a:r>
                        <a:rPr kumimoji="0" lang="en-US" sz="2000" b="1" i="0" u="none" strike="noStrike" cap="none" normalizeH="0" baseline="0" dirty="0">
                          <a:ln>
                            <a:noFill/>
                          </a:ln>
                          <a:solidFill>
                            <a:schemeClr val="tx1"/>
                          </a:solidFill>
                          <a:effectLst/>
                          <a:latin typeface="Arial" charset="0"/>
                          <a:ea typeface="Times" charset="0"/>
                          <a:cs typeface="Times" charset="0"/>
                        </a:rPr>
                        <a:t>. This phase requires a concerted effort to </a:t>
                      </a:r>
                      <a:r>
                        <a:rPr kumimoji="0" lang="en-US" sz="2000" b="1" i="0" u="none" strike="noStrike" cap="none" normalizeH="0" baseline="0" dirty="0">
                          <a:ln>
                            <a:noFill/>
                          </a:ln>
                          <a:solidFill>
                            <a:srgbClr val="800000"/>
                          </a:solidFill>
                          <a:effectLst/>
                          <a:latin typeface="Arial" charset="0"/>
                          <a:ea typeface="Times" charset="0"/>
                          <a:cs typeface="Times" charset="0"/>
                        </a:rPr>
                        <a:t>obtain buy-in</a:t>
                      </a:r>
                      <a:r>
                        <a:rPr kumimoji="0" lang="en-US" sz="2000" b="1" i="0" u="none" strike="noStrike" cap="none" normalizeH="0" baseline="0" dirty="0">
                          <a:ln>
                            <a:noFill/>
                          </a:ln>
                          <a:solidFill>
                            <a:schemeClr val="tx1"/>
                          </a:solidFill>
                          <a:effectLst/>
                          <a:latin typeface="Arial" charset="0"/>
                          <a:ea typeface="Times" charset="0"/>
                          <a:cs typeface="Times" charset="0"/>
                        </a:rPr>
                        <a:t> from all affected parties.</a:t>
                      </a:r>
                      <a:br>
                        <a:rPr kumimoji="0" lang="en-US" sz="2000" b="1" i="0" u="none" strike="noStrike" cap="none" normalizeH="0" baseline="0" dirty="0">
                          <a:ln>
                            <a:noFill/>
                          </a:ln>
                          <a:solidFill>
                            <a:schemeClr val="tx1"/>
                          </a:solidFill>
                          <a:effectLst/>
                          <a:latin typeface="Arial" charset="0"/>
                          <a:ea typeface="Times" charset="0"/>
                          <a:cs typeface="Times" charset="0"/>
                        </a:rPr>
                      </a:br>
                      <a:endParaRPr kumimoji="0" lang="en-US" sz="2000" b="1" i="0" u="none" strike="noStrike" cap="none" normalizeH="0" baseline="0" dirty="0">
                        <a:ln>
                          <a:noFill/>
                        </a:ln>
                        <a:solidFill>
                          <a:schemeClr val="tx1"/>
                        </a:solidFill>
                        <a:effectLst/>
                        <a:latin typeface="Arial" charset="0"/>
                        <a:ea typeface="Times" charset="0"/>
                        <a:cs typeface="Times" charset="0"/>
                      </a:endParaRPr>
                    </a:p>
                  </a:txBody>
                  <a:tcPr marL="52501" marR="5250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800"/>
                        </a:lnSpc>
                        <a:spcBef>
                          <a:spcPts val="700"/>
                        </a:spcBef>
                        <a:spcAft>
                          <a:spcPct val="0"/>
                        </a:spcAft>
                        <a:buClrTx/>
                        <a:buSzTx/>
                        <a:buFontTx/>
                        <a:buNone/>
                        <a:tabLst/>
                      </a:pPr>
                      <a:r>
                        <a:rPr kumimoji="0" lang="en-US" sz="2000" b="1" i="0" u="none" strike="noStrike" cap="none" normalizeH="0" baseline="0" dirty="0" err="1">
                          <a:ln>
                            <a:noFill/>
                          </a:ln>
                          <a:solidFill>
                            <a:srgbClr val="0000FF"/>
                          </a:solidFill>
                          <a:effectLst/>
                          <a:latin typeface="Arial" charset="0"/>
                          <a:ea typeface="Times" charset="0"/>
                          <a:cs typeface="Times" charset="0"/>
                        </a:rPr>
                        <a:t>Converger</a:t>
                      </a:r>
                      <a:endParaRPr kumimoji="0" lang="en-US" sz="2000" b="1" i="0" u="none" strike="noStrike" cap="none" normalizeH="0" baseline="0" dirty="0">
                        <a:ln>
                          <a:noFill/>
                        </a:ln>
                        <a:solidFill>
                          <a:srgbClr val="0000FF"/>
                        </a:solidFill>
                        <a:effectLst/>
                        <a:latin typeface="Arial" charset="0"/>
                        <a:ea typeface="Times" charset="0"/>
                        <a:cs typeface="Times" charset="0"/>
                      </a:endParaRPr>
                    </a:p>
                  </a:txBody>
                  <a:tcPr marL="52501" marR="52501" marT="0" marB="0" horzOverflow="overflow">
                    <a:lnL>
                      <a:noFill/>
                    </a:lnL>
                    <a:lnR>
                      <a:noFill/>
                    </a:lnR>
                    <a:lnT>
                      <a:noFill/>
                    </a:lnT>
                    <a:lnB>
                      <a:noFill/>
                    </a:lnB>
                    <a:lnTlToBr>
                      <a:noFill/>
                    </a:lnTlToBr>
                    <a:lnBlToTr>
                      <a:noFill/>
                    </a:lnBlToTr>
                    <a:noFill/>
                  </a:tcPr>
                </a:tc>
              </a:tr>
              <a:tr h="1804988">
                <a:tc>
                  <a:txBody>
                    <a:bodyPr/>
                    <a:lstStyle/>
                    <a:p>
                      <a:pPr marL="0" marR="0" lvl="0" indent="0" algn="l" defTabSz="914400" rtl="0" eaLnBrk="1" fontAlgn="base" latinLnBrk="0" hangingPunct="1">
                        <a:lnSpc>
                          <a:spcPts val="1800"/>
                        </a:lnSpc>
                        <a:spcBef>
                          <a:spcPts val="7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Times" charset="0"/>
                          <a:cs typeface="Times" charset="0"/>
                        </a:rPr>
                        <a:t>Phase V: Decision</a:t>
                      </a:r>
                    </a:p>
                  </a:txBody>
                  <a:tcPr marL="52501" marR="5250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800"/>
                        </a:lnSpc>
                        <a:spcBef>
                          <a:spcPts val="700"/>
                        </a:spcBef>
                        <a:spcAft>
                          <a:spcPct val="0"/>
                        </a:spcAft>
                        <a:buClrTx/>
                        <a:buSzTx/>
                        <a:buFontTx/>
                        <a:buNone/>
                        <a:tabLst/>
                      </a:pPr>
                      <a:r>
                        <a:rPr kumimoji="0" lang="en-US" sz="2000" b="1" i="0" u="sng" strike="noStrike" cap="none" normalizeH="0" baseline="0" dirty="0">
                          <a:ln>
                            <a:noFill/>
                          </a:ln>
                          <a:solidFill>
                            <a:schemeClr val="tx1"/>
                          </a:solidFill>
                          <a:effectLst/>
                          <a:latin typeface="Arial" charset="0"/>
                          <a:ea typeface="Times" charset="0"/>
                          <a:cs typeface="Times" charset="0"/>
                        </a:rPr>
                        <a:t>Learning opportunity for the project team</a:t>
                      </a:r>
                      <a:r>
                        <a:rPr kumimoji="0" lang="en-US" sz="2000" b="1" i="0" u="none" strike="noStrike" cap="none" normalizeH="0" baseline="0" dirty="0">
                          <a:ln>
                            <a:noFill/>
                          </a:ln>
                          <a:solidFill>
                            <a:schemeClr val="tx1"/>
                          </a:solidFill>
                          <a:effectLst/>
                          <a:latin typeface="Arial" charset="0"/>
                          <a:ea typeface="Times" charset="0"/>
                          <a:cs typeface="Times" charset="0"/>
                        </a:rPr>
                        <a:t>. The team </a:t>
                      </a:r>
                      <a:r>
                        <a:rPr kumimoji="0" lang="en-US" sz="2000" b="1" i="0" u="none" strike="noStrike" cap="none" normalizeH="0" baseline="0" dirty="0">
                          <a:ln>
                            <a:noFill/>
                          </a:ln>
                          <a:solidFill>
                            <a:srgbClr val="800000"/>
                          </a:solidFill>
                          <a:effectLst/>
                          <a:latin typeface="Arial" charset="0"/>
                          <a:ea typeface="Times" charset="0"/>
                          <a:cs typeface="Times" charset="0"/>
                        </a:rPr>
                        <a:t>identifies what did and did not work</a:t>
                      </a:r>
                      <a:r>
                        <a:rPr kumimoji="0" lang="en-US" sz="2000" b="1" i="0" u="none" strike="noStrike" cap="none" normalizeH="0" baseline="0" dirty="0">
                          <a:ln>
                            <a:noFill/>
                          </a:ln>
                          <a:solidFill>
                            <a:schemeClr val="tx1"/>
                          </a:solidFill>
                          <a:effectLst/>
                          <a:latin typeface="Arial" charset="0"/>
                          <a:ea typeface="Times" charset="0"/>
                          <a:cs typeface="Times" charset="0"/>
                        </a:rPr>
                        <a:t>, as well as areas </a:t>
                      </a:r>
                      <a:r>
                        <a:rPr kumimoji="0" lang="en-US" sz="2000" b="1" i="0" u="none" strike="noStrike" cap="none" normalizeH="0" baseline="0" dirty="0">
                          <a:ln>
                            <a:noFill/>
                          </a:ln>
                          <a:solidFill>
                            <a:srgbClr val="800000"/>
                          </a:solidFill>
                          <a:effectLst/>
                          <a:latin typeface="Arial" charset="0"/>
                          <a:ea typeface="Times" charset="0"/>
                          <a:cs typeface="Times" charset="0"/>
                        </a:rPr>
                        <a:t>evaluation in which it can improve</a:t>
                      </a:r>
                      <a:r>
                        <a:rPr kumimoji="0" lang="en-US" sz="2000" b="1" i="0" u="none" strike="noStrike" cap="none" normalizeH="0" baseline="0" dirty="0">
                          <a:ln>
                            <a:noFill/>
                          </a:ln>
                          <a:solidFill>
                            <a:schemeClr val="tx1"/>
                          </a:solidFill>
                          <a:effectLst/>
                          <a:latin typeface="Arial" charset="0"/>
                          <a:ea typeface="Times" charset="0"/>
                          <a:cs typeface="Times" charset="0"/>
                        </a:rPr>
                        <a:t> and how to do so. The value planning of this discussion lies in the team’s willingness to </a:t>
                      </a:r>
                      <a:r>
                        <a:rPr kumimoji="0" lang="en-US" sz="2000" b="1" i="0" u="none" strike="noStrike" cap="none" normalizeH="0" baseline="0" dirty="0">
                          <a:ln>
                            <a:noFill/>
                          </a:ln>
                          <a:solidFill>
                            <a:srgbClr val="800000"/>
                          </a:solidFill>
                          <a:effectLst/>
                          <a:latin typeface="Arial" charset="0"/>
                          <a:ea typeface="Times" charset="0"/>
                          <a:cs typeface="Times" charset="0"/>
                        </a:rPr>
                        <a:t>be honest</a:t>
                      </a:r>
                      <a:r>
                        <a:rPr kumimoji="0" lang="en-US" sz="2000" b="1" i="0" u="none" strike="noStrike" cap="none" normalizeH="0" baseline="0" dirty="0">
                          <a:ln>
                            <a:noFill/>
                          </a:ln>
                          <a:solidFill>
                            <a:schemeClr val="tx1"/>
                          </a:solidFill>
                          <a:effectLst/>
                          <a:latin typeface="Arial" charset="0"/>
                          <a:ea typeface="Times" charset="0"/>
                          <a:cs typeface="Times" charset="0"/>
                        </a:rPr>
                        <a:t> and straightforward with one another.</a:t>
                      </a:r>
                    </a:p>
                  </a:txBody>
                  <a:tcPr marL="52501" marR="5250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800"/>
                        </a:lnSpc>
                        <a:spcBef>
                          <a:spcPts val="700"/>
                        </a:spcBef>
                        <a:spcAft>
                          <a:spcPct val="0"/>
                        </a:spcAft>
                        <a:buClrTx/>
                        <a:buSzTx/>
                        <a:buFontTx/>
                        <a:buNone/>
                        <a:tabLst/>
                      </a:pPr>
                      <a:r>
                        <a:rPr kumimoji="0" lang="en-US" sz="2000" b="1" i="0" u="none" strike="noStrike" cap="none" normalizeH="0" baseline="0" dirty="0" err="1">
                          <a:ln>
                            <a:noFill/>
                          </a:ln>
                          <a:solidFill>
                            <a:srgbClr val="0000FF"/>
                          </a:solidFill>
                          <a:effectLst/>
                          <a:latin typeface="Arial" charset="0"/>
                          <a:ea typeface="Times" charset="0"/>
                          <a:cs typeface="Times" charset="0"/>
                        </a:rPr>
                        <a:t>Accommo-dator</a:t>
                      </a:r>
                      <a:endParaRPr kumimoji="0" lang="en-US" sz="2000" b="1" i="0" u="none" strike="noStrike" cap="none" normalizeH="0" baseline="0" dirty="0">
                        <a:ln>
                          <a:noFill/>
                        </a:ln>
                        <a:solidFill>
                          <a:srgbClr val="0000FF"/>
                        </a:solidFill>
                        <a:effectLst/>
                        <a:latin typeface="Arial" charset="0"/>
                        <a:ea typeface="Times" charset="0"/>
                        <a:cs typeface="Times" charset="0"/>
                      </a:endParaRPr>
                    </a:p>
                  </a:txBody>
                  <a:tcPr marL="52501" marR="52501" marT="0" marB="0" horzOverflow="overflow">
                    <a:lnL>
                      <a:noFill/>
                    </a:lnL>
                    <a:lnR>
                      <a:noFill/>
                    </a:lnR>
                    <a:lnT>
                      <a:noFill/>
                    </a:lnT>
                    <a:lnB>
                      <a:noFill/>
                    </a:lnB>
                    <a:lnTlToBr>
                      <a:noFill/>
                    </a:lnTlToBr>
                    <a:lnBlToTr>
                      <a:noFill/>
                    </a:lnBlToTr>
                    <a:noFill/>
                  </a:tcPr>
                </a:tc>
              </a:tr>
              <a:tr h="1952625">
                <a:tc>
                  <a:txBody>
                    <a:bodyPr/>
                    <a:lstStyle/>
                    <a:p>
                      <a:pPr marL="0" marR="0" lvl="0" indent="0" algn="l" defTabSz="914400" rtl="0" eaLnBrk="1" fontAlgn="base" latinLnBrk="0" hangingPunct="1">
                        <a:lnSpc>
                          <a:spcPts val="1800"/>
                        </a:lnSpc>
                        <a:spcBef>
                          <a:spcPts val="7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charset="0"/>
                          <a:cs typeface="Times" charset="0"/>
                        </a:rPr>
                        <a:t>Phase VI: Evaluation</a:t>
                      </a:r>
                    </a:p>
                  </a:txBody>
                  <a:tcPr marL="52501" marR="5250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800"/>
                        </a:lnSpc>
                        <a:spcBef>
                          <a:spcPts val="700"/>
                        </a:spcBef>
                        <a:spcAft>
                          <a:spcPct val="0"/>
                        </a:spcAft>
                        <a:buClrTx/>
                        <a:buSzTx/>
                        <a:buFontTx/>
                        <a:buNone/>
                        <a:tabLst/>
                      </a:pPr>
                      <a:r>
                        <a:rPr kumimoji="0" lang="en-US" sz="2000" b="1" i="0" u="sng" strike="noStrike" cap="none" normalizeH="0" baseline="0" dirty="0">
                          <a:ln>
                            <a:noFill/>
                          </a:ln>
                          <a:solidFill>
                            <a:schemeClr val="tx1"/>
                          </a:solidFill>
                          <a:effectLst/>
                          <a:latin typeface="Arial" charset="0"/>
                          <a:ea typeface="Times" charset="0"/>
                          <a:cs typeface="Times" charset="0"/>
                        </a:rPr>
                        <a:t>Focuses on the </a:t>
                      </a:r>
                      <a:r>
                        <a:rPr kumimoji="0" lang="en-US" sz="2000" b="1" i="0" u="sng" strike="noStrike" cap="none" normalizeH="0" baseline="0" dirty="0">
                          <a:ln>
                            <a:noFill/>
                          </a:ln>
                          <a:solidFill>
                            <a:srgbClr val="800000"/>
                          </a:solidFill>
                          <a:effectLst/>
                          <a:latin typeface="Arial" charset="0"/>
                          <a:ea typeface="Times" charset="0"/>
                          <a:cs typeface="Times" charset="0"/>
                        </a:rPr>
                        <a:t>quality of results</a:t>
                      </a:r>
                      <a:r>
                        <a:rPr kumimoji="0" lang="en-US" sz="2000" b="1" i="0" u="none" strike="noStrike" cap="none" normalizeH="0" baseline="0" dirty="0">
                          <a:ln>
                            <a:noFill/>
                          </a:ln>
                          <a:solidFill>
                            <a:schemeClr val="tx1"/>
                          </a:solidFill>
                          <a:effectLst/>
                          <a:latin typeface="Arial" charset="0"/>
                          <a:ea typeface="Times" charset="0"/>
                          <a:cs typeface="Times" charset="0"/>
                        </a:rPr>
                        <a:t>. The team evaluates the situation: Was the situation improved satisfactorily, of outcome or will another round be required? Was the situation and process defined correctly, or is revision required? Did the process work as expected, or will it need adjustment for the next attempt?</a:t>
                      </a:r>
                    </a:p>
                  </a:txBody>
                  <a:tcPr marL="52501" marR="5250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800"/>
                        </a:lnSpc>
                        <a:spcBef>
                          <a:spcPts val="700"/>
                        </a:spcBef>
                        <a:spcAft>
                          <a:spcPct val="0"/>
                        </a:spcAft>
                        <a:buClrTx/>
                        <a:buSzTx/>
                        <a:buFontTx/>
                        <a:buNone/>
                        <a:tabLst/>
                      </a:pPr>
                      <a:r>
                        <a:rPr kumimoji="0" lang="en-US" sz="2000" b="1" i="0" u="none" strike="noStrike" cap="none" normalizeH="0" baseline="0" dirty="0">
                          <a:ln>
                            <a:noFill/>
                          </a:ln>
                          <a:solidFill>
                            <a:srgbClr val="0000FF"/>
                          </a:solidFill>
                          <a:effectLst/>
                          <a:latin typeface="Arial" charset="0"/>
                          <a:ea typeface="Times" charset="0"/>
                          <a:cs typeface="Times" charset="0"/>
                        </a:rPr>
                        <a:t>Assimilator</a:t>
                      </a:r>
                    </a:p>
                  </a:txBody>
                  <a:tcPr marL="52501" marR="52501" marT="0" marB="0"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11200336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process – SEI’s “DAR”</a:t>
            </a:r>
            <a:endParaRPr lang="en-US" dirty="0"/>
          </a:p>
        </p:txBody>
      </p:sp>
      <p:sp>
        <p:nvSpPr>
          <p:cNvPr id="3" name="Content Placeholder 2"/>
          <p:cNvSpPr>
            <a:spLocks noGrp="1"/>
          </p:cNvSpPr>
          <p:nvPr>
            <p:ph idx="1"/>
          </p:nvPr>
        </p:nvSpPr>
        <p:spPr/>
        <p:txBody>
          <a:bodyPr/>
          <a:lstStyle/>
          <a:p>
            <a:r>
              <a:rPr lang="en-US" dirty="0" smtClean="0"/>
              <a:t>“Decision Analysis and Resolution”</a:t>
            </a:r>
            <a:endParaRPr lang="en-US" dirty="0"/>
          </a:p>
        </p:txBody>
      </p:sp>
      <p:pic>
        <p:nvPicPr>
          <p:cNvPr id="4" name="Picture 3"/>
          <p:cNvPicPr>
            <a:picLocks noChangeAspect="1"/>
          </p:cNvPicPr>
          <p:nvPr/>
        </p:nvPicPr>
        <p:blipFill>
          <a:blip r:embed="rId3"/>
          <a:stretch>
            <a:fillRect/>
          </a:stretch>
        </p:blipFill>
        <p:spPr>
          <a:xfrm>
            <a:off x="1066800" y="1752600"/>
            <a:ext cx="5867400" cy="4201058"/>
          </a:xfrm>
          <a:prstGeom prst="rect">
            <a:avLst/>
          </a:prstGeom>
        </p:spPr>
      </p:pic>
    </p:spTree>
    <p:extLst>
      <p:ext uri="{BB962C8B-B14F-4D97-AF65-F5344CB8AC3E}">
        <p14:creationId xmlns:p14="http://schemas.microsoft.com/office/powerpoint/2010/main" val="42821133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Title 4"/>
          <p:cNvSpPr>
            <a:spLocks noGrp="1"/>
          </p:cNvSpPr>
          <p:nvPr>
            <p:ph type="title" idx="4294967295"/>
          </p:nvPr>
        </p:nvSpPr>
        <p:spPr>
          <a:xfrm>
            <a:off x="381000" y="304800"/>
            <a:ext cx="8534400" cy="685800"/>
          </a:xfrm>
        </p:spPr>
        <p:txBody>
          <a:bodyPr bIns="91440" anchor="b"/>
          <a:lstStyle/>
          <a:p>
            <a:pPr eaLnBrk="1" hangingPunct="1"/>
            <a:r>
              <a:rPr lang="en-US" dirty="0" smtClean="0"/>
              <a:t>Heart of Decisions is Problem Solving</a:t>
            </a:r>
            <a:endParaRPr lang="en-US" dirty="0"/>
          </a:p>
        </p:txBody>
      </p:sp>
      <p:sp>
        <p:nvSpPr>
          <p:cNvPr id="18435" name="Content Placeholder 5"/>
          <p:cNvSpPr>
            <a:spLocks noGrp="1"/>
          </p:cNvSpPr>
          <p:nvPr>
            <p:ph sz="quarter" idx="4294967295"/>
          </p:nvPr>
        </p:nvSpPr>
        <p:spPr>
          <a:xfrm>
            <a:off x="381000" y="1066800"/>
            <a:ext cx="5638800" cy="5181600"/>
          </a:xfrm>
        </p:spPr>
        <p:txBody>
          <a:bodyPr/>
          <a:lstStyle/>
          <a:p>
            <a:pPr marL="273050" indent="-273050" eaLnBrk="1" hangingPunct="1"/>
            <a:r>
              <a:rPr lang="en-US" sz="2600" dirty="0" smtClean="0"/>
              <a:t>Problem as </a:t>
            </a:r>
            <a:r>
              <a:rPr lang="en-US" sz="2600" u="sng" dirty="0"/>
              <a:t>defined by Webster</a:t>
            </a:r>
            <a:r>
              <a:rPr lang="en-US" sz="2600" dirty="0"/>
              <a:t>: </a:t>
            </a:r>
            <a:br>
              <a:rPr lang="en-US" sz="2600" dirty="0"/>
            </a:br>
            <a:r>
              <a:rPr lang="en-US" sz="2600" dirty="0" smtClean="0"/>
              <a:t>“1. a </a:t>
            </a:r>
            <a:r>
              <a:rPr lang="en-US" sz="2600" dirty="0"/>
              <a:t>question raised for inquiry, consideration, or solution </a:t>
            </a:r>
            <a:br>
              <a:rPr lang="en-US" sz="2600" dirty="0"/>
            </a:br>
            <a:r>
              <a:rPr lang="en-US" sz="2600" dirty="0"/>
              <a:t>2. an intricate unsettled question.  A source of perplexity, distress, or vexation”</a:t>
            </a:r>
          </a:p>
          <a:p>
            <a:pPr marL="273050" indent="-273050" eaLnBrk="1" hangingPunct="1"/>
            <a:endParaRPr lang="en-US" sz="2600" dirty="0"/>
          </a:p>
          <a:p>
            <a:pPr marL="273050" indent="-273050" eaLnBrk="1" hangingPunct="1"/>
            <a:r>
              <a:rPr lang="en-US" sz="2600" u="sng" dirty="0"/>
              <a:t>Rational problem solving</a:t>
            </a:r>
            <a:r>
              <a:rPr lang="en-US" sz="2600" dirty="0"/>
              <a:t>: A </a:t>
            </a:r>
            <a:r>
              <a:rPr lang="en-US" sz="2600" u="sng" dirty="0"/>
              <a:t>deviation</a:t>
            </a:r>
            <a:r>
              <a:rPr lang="en-US" sz="2600" dirty="0"/>
              <a:t> between a </a:t>
            </a:r>
            <a:r>
              <a:rPr lang="en-US" sz="2600" u="sng" dirty="0"/>
              <a:t>should</a:t>
            </a:r>
            <a:r>
              <a:rPr lang="en-US" sz="2600" dirty="0"/>
              <a:t> and an </a:t>
            </a:r>
            <a:r>
              <a:rPr lang="en-US" sz="2600" u="sng" dirty="0"/>
              <a:t>actual</a:t>
            </a:r>
            <a:r>
              <a:rPr lang="en-US" sz="2600" dirty="0"/>
              <a:t> for which a </a:t>
            </a:r>
            <a:r>
              <a:rPr lang="en-US" sz="2600" u="sng" dirty="0"/>
              <a:t>cause</a:t>
            </a:r>
            <a:r>
              <a:rPr lang="en-US" sz="2600" dirty="0"/>
              <a:t> is unknown and of </a:t>
            </a:r>
            <a:r>
              <a:rPr lang="en-US" sz="2600" u="sng" dirty="0"/>
              <a:t>concern</a:t>
            </a:r>
            <a:r>
              <a:rPr lang="en-US" sz="2600" dirty="0"/>
              <a:t>.</a:t>
            </a:r>
          </a:p>
        </p:txBody>
      </p:sp>
      <p:pic>
        <p:nvPicPr>
          <p:cNvPr id="2" name="Picture 1"/>
          <p:cNvPicPr>
            <a:picLocks noChangeAspect="1"/>
          </p:cNvPicPr>
          <p:nvPr/>
        </p:nvPicPr>
        <p:blipFill>
          <a:blip r:embed="rId2"/>
          <a:stretch>
            <a:fillRect/>
          </a:stretch>
        </p:blipFill>
        <p:spPr>
          <a:xfrm>
            <a:off x="6260432" y="1435100"/>
            <a:ext cx="2654968" cy="42037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7197198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Einstein’sizm</a:t>
            </a:r>
            <a:r>
              <a:rPr lang="en-US" dirty="0" smtClean="0"/>
              <a:t> </a:t>
            </a:r>
            <a:r>
              <a:rPr lang="en-US" dirty="0" smtClean="0">
                <a:sym typeface="Wingdings"/>
              </a:rPr>
              <a:t></a:t>
            </a:r>
            <a:endParaRPr lang="en-US" dirty="0"/>
          </a:p>
        </p:txBody>
      </p:sp>
      <p:pic>
        <p:nvPicPr>
          <p:cNvPr id="4" name="Picture 3" descr="Einste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6705600" cy="5181600"/>
          </a:xfrm>
          <a:prstGeom prst="rect">
            <a:avLst/>
          </a:prstGeom>
        </p:spPr>
      </p:pic>
    </p:spTree>
    <p:extLst>
      <p:ext uri="{BB962C8B-B14F-4D97-AF65-F5344CB8AC3E}">
        <p14:creationId xmlns:p14="http://schemas.microsoft.com/office/powerpoint/2010/main" val="14062356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3"/>
          <p:cNvSpPr>
            <a:spLocks noGrp="1" noChangeArrowheads="1"/>
          </p:cNvSpPr>
          <p:nvPr>
            <p:ph idx="4294967295"/>
          </p:nvPr>
        </p:nvSpPr>
        <p:spPr>
          <a:xfrm>
            <a:off x="533400" y="1320800"/>
            <a:ext cx="7848600" cy="4089400"/>
          </a:xfrm>
        </p:spPr>
        <p:txBody>
          <a:bodyPr/>
          <a:lstStyle/>
          <a:p>
            <a:pPr marL="609600" indent="-609600" eaLnBrk="1" hangingPunct="1">
              <a:spcBef>
                <a:spcPts val="1872"/>
              </a:spcBef>
            </a:pPr>
            <a:r>
              <a:rPr lang="en-US" dirty="0"/>
              <a:t>Define the problem </a:t>
            </a:r>
            <a:r>
              <a:rPr lang="en-US" dirty="0" smtClean="0"/>
              <a:t>and </a:t>
            </a:r>
            <a:r>
              <a:rPr lang="en-US" dirty="0"/>
              <a:t>the owner </a:t>
            </a:r>
          </a:p>
          <a:p>
            <a:pPr marL="609600" indent="-609600" eaLnBrk="1" hangingPunct="1">
              <a:spcBef>
                <a:spcPts val="1872"/>
              </a:spcBef>
            </a:pPr>
            <a:r>
              <a:rPr lang="en-US" dirty="0"/>
              <a:t>Gather relevant data and analyze causes</a:t>
            </a:r>
          </a:p>
          <a:p>
            <a:pPr marL="609600" indent="-609600" eaLnBrk="1" hangingPunct="1">
              <a:spcBef>
                <a:spcPts val="1872"/>
              </a:spcBef>
            </a:pPr>
            <a:r>
              <a:rPr lang="en-US" dirty="0"/>
              <a:t>Generate ideas</a:t>
            </a:r>
          </a:p>
          <a:p>
            <a:pPr marL="609600" indent="-609600" eaLnBrk="1" hangingPunct="1">
              <a:spcBef>
                <a:spcPts val="1872"/>
              </a:spcBef>
            </a:pPr>
            <a:r>
              <a:rPr lang="en-US" dirty="0"/>
              <a:t>Evaluate and prioritize </a:t>
            </a:r>
            <a:br>
              <a:rPr lang="en-US" dirty="0"/>
            </a:br>
            <a:r>
              <a:rPr lang="en-US" dirty="0"/>
              <a:t>ideas</a:t>
            </a:r>
          </a:p>
          <a:p>
            <a:pPr marL="609600" indent="-609600" eaLnBrk="1" hangingPunct="1">
              <a:spcBef>
                <a:spcPts val="1872"/>
              </a:spcBef>
            </a:pPr>
            <a:r>
              <a:rPr lang="en-US" dirty="0"/>
              <a:t>Develop an action plan</a:t>
            </a:r>
          </a:p>
        </p:txBody>
      </p:sp>
      <p:sp>
        <p:nvSpPr>
          <p:cNvPr id="871428" name="Text Box 9"/>
          <p:cNvSpPr txBox="1">
            <a:spLocks noChangeArrowheads="1"/>
          </p:cNvSpPr>
          <p:nvPr/>
        </p:nvSpPr>
        <p:spPr bwMode="auto">
          <a:xfrm>
            <a:off x="3429000" y="6334780"/>
            <a:ext cx="4888783" cy="523220"/>
          </a:xfrm>
          <a:prstGeom prst="rect">
            <a:avLst/>
          </a:prstGeom>
          <a:noFill/>
          <a:ln w="9525">
            <a:noFill/>
            <a:miter lim="800000"/>
            <a:headEnd/>
            <a:tailEnd/>
          </a:ln>
        </p:spPr>
        <p:txBody>
          <a:bodyPr wrap="none">
            <a:prstTxWarp prst="textNoShape">
              <a:avLst/>
            </a:prstTxWarp>
            <a:spAutoFit/>
          </a:bodyPr>
          <a:lstStyle/>
          <a:p>
            <a:pPr algn="r"/>
            <a:r>
              <a:rPr lang="en-US" sz="1400" i="1" dirty="0">
                <a:latin typeface="Arial" charset="0"/>
              </a:rPr>
              <a:t>Source: Creative Problem Solving and Opportunity Finding</a:t>
            </a:r>
          </a:p>
          <a:p>
            <a:pPr algn="r"/>
            <a:r>
              <a:rPr lang="en-US" sz="1400" i="1" dirty="0">
                <a:latin typeface="Arial" charset="0"/>
              </a:rPr>
              <a:t>J. Daniel </a:t>
            </a:r>
            <a:r>
              <a:rPr lang="en-US" sz="1400" i="1" dirty="0" err="1">
                <a:latin typeface="Arial" charset="0"/>
              </a:rPr>
              <a:t>Couger</a:t>
            </a:r>
            <a:r>
              <a:rPr lang="en-US" sz="1400" i="1" dirty="0">
                <a:latin typeface="Arial" charset="0"/>
              </a:rPr>
              <a:t>, 1995</a:t>
            </a:r>
          </a:p>
        </p:txBody>
      </p:sp>
      <p:pic>
        <p:nvPicPr>
          <p:cNvPr id="871432" name="Picture 12" descr="BD04972_"/>
          <p:cNvPicPr>
            <a:picLocks noChangeAspect="1" noChangeArrowheads="1"/>
          </p:cNvPicPr>
          <p:nvPr/>
        </p:nvPicPr>
        <p:blipFill>
          <a:blip r:embed="rId3"/>
          <a:srcRect/>
          <a:stretch>
            <a:fillRect/>
          </a:stretch>
        </p:blipFill>
        <p:spPr bwMode="auto">
          <a:xfrm>
            <a:off x="5562600" y="2820987"/>
            <a:ext cx="3352800" cy="2513013"/>
          </a:xfrm>
          <a:prstGeom prst="rect">
            <a:avLst/>
          </a:prstGeom>
          <a:noFill/>
          <a:ln w="9525">
            <a:noFill/>
            <a:miter lim="800000"/>
            <a:headEnd/>
            <a:tailEnd/>
          </a:ln>
        </p:spPr>
      </p:pic>
      <p:sp>
        <p:nvSpPr>
          <p:cNvPr id="871433" name="Rectangle 6"/>
          <p:cNvSpPr>
            <a:spLocks noGrp="1" noChangeArrowheads="1"/>
          </p:cNvSpPr>
          <p:nvPr>
            <p:ph type="title" idx="4294967295"/>
          </p:nvPr>
        </p:nvSpPr>
        <p:spPr>
          <a:xfrm>
            <a:off x="457200" y="411163"/>
            <a:ext cx="7772400" cy="579437"/>
          </a:xfrm>
          <a:noFill/>
        </p:spPr>
        <p:txBody>
          <a:bodyPr anchor="b">
            <a:spAutoFit/>
          </a:bodyPr>
          <a:lstStyle/>
          <a:p>
            <a:r>
              <a:rPr lang="en-US" dirty="0"/>
              <a:t>Five Steps to Solving a Problem</a:t>
            </a:r>
          </a:p>
        </p:txBody>
      </p:sp>
      <p:sp>
        <p:nvSpPr>
          <p:cNvPr id="2" name="TextBox 1"/>
          <p:cNvSpPr txBox="1"/>
          <p:nvPr/>
        </p:nvSpPr>
        <p:spPr>
          <a:xfrm>
            <a:off x="568281" y="5257800"/>
            <a:ext cx="5299119" cy="830997"/>
          </a:xfrm>
          <a:prstGeom prst="rect">
            <a:avLst/>
          </a:prstGeom>
          <a:noFill/>
        </p:spPr>
        <p:txBody>
          <a:bodyPr wrap="square" rtlCol="0">
            <a:spAutoFit/>
          </a:bodyPr>
          <a:lstStyle/>
          <a:p>
            <a:r>
              <a:rPr lang="en-US" dirty="0" smtClean="0"/>
              <a:t>Note the separation between “Generate ideas” and “Evaluate…”</a:t>
            </a:r>
            <a:endParaRPr lang="en-US" dirty="0"/>
          </a:p>
        </p:txBody>
      </p:sp>
    </p:spTree>
    <p:extLst>
      <p:ext uri="{BB962C8B-B14F-4D97-AF65-F5344CB8AC3E}">
        <p14:creationId xmlns:p14="http://schemas.microsoft.com/office/powerpoint/2010/main" val="7252650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14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14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142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142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26"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Title 1"/>
          <p:cNvSpPr>
            <a:spLocks noGrp="1"/>
          </p:cNvSpPr>
          <p:nvPr>
            <p:ph type="title" idx="4294967295"/>
          </p:nvPr>
        </p:nvSpPr>
        <p:spPr>
          <a:xfrm>
            <a:off x="685800" y="-76200"/>
            <a:ext cx="8229600" cy="685800"/>
          </a:xfrm>
        </p:spPr>
        <p:txBody>
          <a:bodyPr bIns="91440" anchor="b"/>
          <a:lstStyle/>
          <a:p>
            <a:pPr eaLnBrk="1" hangingPunct="1"/>
            <a:r>
              <a:rPr lang="en-US" dirty="0" smtClean="0">
                <a:solidFill>
                  <a:srgbClr val="FFFFCC"/>
                </a:solidFill>
                <a:effectLst>
                  <a:outerShdw blurRad="50800" dist="38100" dir="2700000" algn="br">
                    <a:srgbClr val="000000">
                      <a:alpha val="43000"/>
                    </a:srgbClr>
                  </a:outerShdw>
                </a:effectLst>
              </a:rPr>
              <a:t>Example: Solve Supplier Problem</a:t>
            </a:r>
            <a:endParaRPr lang="en-US" dirty="0">
              <a:solidFill>
                <a:srgbClr val="FFFFCC"/>
              </a:solidFill>
              <a:effectLst>
                <a:outerShdw blurRad="50800" dist="38100" dir="2700000" algn="br">
                  <a:srgbClr val="000000">
                    <a:alpha val="43000"/>
                  </a:srgbClr>
                </a:outerShdw>
              </a:effectLst>
            </a:endParaRPr>
          </a:p>
        </p:txBody>
      </p:sp>
      <p:sp>
        <p:nvSpPr>
          <p:cNvPr id="3" name="Content Placeholder 2"/>
          <p:cNvSpPr>
            <a:spLocks noGrp="1"/>
          </p:cNvSpPr>
          <p:nvPr>
            <p:ph sz="quarter" idx="4294967295"/>
          </p:nvPr>
        </p:nvSpPr>
        <p:spPr>
          <a:xfrm>
            <a:off x="457200" y="685800"/>
            <a:ext cx="8458200" cy="5715000"/>
          </a:xfrm>
        </p:spPr>
        <p:txBody>
          <a:bodyPr/>
          <a:lstStyle/>
          <a:p>
            <a:pPr marL="273050" indent="-273050" eaLnBrk="1" hangingPunct="1"/>
            <a:r>
              <a:rPr lang="en-US" sz="2400" dirty="0">
                <a:solidFill>
                  <a:srgbClr val="800000"/>
                </a:solidFill>
              </a:rPr>
              <a:t>Problem Description</a:t>
            </a:r>
            <a:r>
              <a:rPr lang="en-US" sz="2400" dirty="0"/>
              <a:t>: </a:t>
            </a:r>
            <a:r>
              <a:rPr lang="en-US" sz="2000" dirty="0">
                <a:latin typeface="Verdana" charset="0"/>
                <a:ea typeface="Times New Roman" charset="0"/>
                <a:cs typeface="Times New Roman" charset="0"/>
              </a:rPr>
              <a:t>Our standard preferred supplier of camera  bodies and housings has been purchased by one of their competitors in a hostile takeover.  As a result the purchase/quantity agreements we had in place have now been reopened by the new owner with the intent of renegotiating new agreements.</a:t>
            </a:r>
            <a:endParaRPr lang="en-US" sz="2000" dirty="0"/>
          </a:p>
          <a:p>
            <a:pPr marL="273050" indent="-273050" eaLnBrk="1" hangingPunct="1"/>
            <a:r>
              <a:rPr lang="en-US" sz="2400" dirty="0">
                <a:solidFill>
                  <a:srgbClr val="800000"/>
                </a:solidFill>
              </a:rPr>
              <a:t>Impact</a:t>
            </a:r>
            <a:r>
              <a:rPr lang="en-US" sz="2400" dirty="0"/>
              <a:t>: </a:t>
            </a:r>
            <a:r>
              <a:rPr lang="en-US" sz="2000" dirty="0">
                <a:latin typeface="Verdana" charset="0"/>
                <a:ea typeface="Times New Roman" charset="0"/>
                <a:cs typeface="Times New Roman" charset="0"/>
              </a:rPr>
              <a:t>Performance impacted due to production costs exceeding the measure of $30/unit.</a:t>
            </a:r>
          </a:p>
          <a:p>
            <a:pPr marL="273050" indent="-273050" eaLnBrk="1" hangingPunct="1"/>
            <a:r>
              <a:rPr lang="en-US" sz="2400" dirty="0">
                <a:solidFill>
                  <a:srgbClr val="800000"/>
                </a:solidFill>
              </a:rPr>
              <a:t>Alternatives</a:t>
            </a:r>
          </a:p>
          <a:p>
            <a:pPr marL="584200" lvl="1" indent="-265113" eaLnBrk="1" hangingPunct="1">
              <a:buFont typeface="Calibri" charset="0"/>
              <a:buAutoNum type="arabicPeriod"/>
            </a:pPr>
            <a:r>
              <a:rPr lang="en-US" sz="2000" dirty="0"/>
              <a:t>Renegotiate all purchase orders with the supplier representatives</a:t>
            </a:r>
          </a:p>
          <a:p>
            <a:pPr marL="584200" lvl="1" indent="-265113" eaLnBrk="1" hangingPunct="1">
              <a:buFont typeface="Calibri" charset="0"/>
              <a:buAutoNum type="arabicPeriod"/>
            </a:pPr>
            <a:r>
              <a:rPr lang="en-US" sz="2000" dirty="0"/>
              <a:t>Find entirely different supplier</a:t>
            </a:r>
          </a:p>
          <a:p>
            <a:pPr marL="584200" lvl="1" indent="-265113" eaLnBrk="1" hangingPunct="1">
              <a:buFont typeface="Calibri" charset="0"/>
              <a:buAutoNum type="arabicPeriod"/>
            </a:pPr>
            <a:r>
              <a:rPr lang="en-US" sz="2000" dirty="0"/>
              <a:t>Change part specs by using less expensive materials</a:t>
            </a:r>
          </a:p>
          <a:p>
            <a:pPr marL="584200" lvl="1" indent="-265113" eaLnBrk="1" hangingPunct="1">
              <a:buFont typeface="Calibri" charset="0"/>
              <a:buAutoNum type="arabicPeriod"/>
            </a:pPr>
            <a:r>
              <a:rPr lang="en-US" sz="2000" dirty="0"/>
              <a:t>Decrease lens cost by renegotiating terms for volume discounts</a:t>
            </a:r>
          </a:p>
          <a:p>
            <a:pPr marL="273050" indent="-273050" eaLnBrk="1" hangingPunct="1"/>
            <a:r>
              <a:rPr lang="en-US" sz="2400" dirty="0" smtClean="0"/>
              <a:t>Recommendation</a:t>
            </a:r>
            <a:endParaRPr lang="en-US" sz="2400" dirty="0"/>
          </a:p>
        </p:txBody>
      </p:sp>
    </p:spTree>
    <p:extLst>
      <p:ext uri="{BB962C8B-B14F-4D97-AF65-F5344CB8AC3E}">
        <p14:creationId xmlns:p14="http://schemas.microsoft.com/office/powerpoint/2010/main" val="20826581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a:xfrm>
            <a:off x="838200" y="-76200"/>
            <a:ext cx="8229600" cy="685800"/>
          </a:xfrm>
          <a:effectLst>
            <a:outerShdw blurRad="50800" dist="38100" dir="2700000" algn="br">
              <a:srgbClr val="000000">
                <a:alpha val="43000"/>
              </a:srgbClr>
            </a:outerShdw>
          </a:effectLst>
        </p:spPr>
        <p:txBody>
          <a:bodyPr/>
          <a:lstStyle/>
          <a:p>
            <a:r>
              <a:rPr lang="en-US" sz="2800" dirty="0">
                <a:solidFill>
                  <a:srgbClr val="FFFFFF"/>
                </a:solidFill>
              </a:rPr>
              <a:t>Organize the </a:t>
            </a:r>
            <a:r>
              <a:rPr lang="en-US" sz="2800" dirty="0"/>
              <a:t>Solution Alternatives</a:t>
            </a:r>
          </a:p>
        </p:txBody>
      </p:sp>
      <p:graphicFrame>
        <p:nvGraphicFramePr>
          <p:cNvPr id="929854" name="Group 62"/>
          <p:cNvGraphicFramePr>
            <a:graphicFrameLocks noGrp="1"/>
          </p:cNvGraphicFramePr>
          <p:nvPr>
            <p:extLst>
              <p:ext uri="{D42A27DB-BD31-4B8C-83A1-F6EECF244321}">
                <p14:modId xmlns:p14="http://schemas.microsoft.com/office/powerpoint/2010/main" val="2810023378"/>
              </p:ext>
            </p:extLst>
          </p:nvPr>
        </p:nvGraphicFramePr>
        <p:xfrm>
          <a:off x="457200" y="537211"/>
          <a:ext cx="7696200" cy="5558789"/>
        </p:xfrm>
        <a:graphic>
          <a:graphicData uri="http://schemas.openxmlformats.org/drawingml/2006/table">
            <a:tbl>
              <a:tblPr/>
              <a:tblGrid>
                <a:gridCol w="533400"/>
                <a:gridCol w="1314450"/>
                <a:gridCol w="1462088"/>
                <a:gridCol w="1462087"/>
                <a:gridCol w="1462088"/>
                <a:gridCol w="1462087"/>
              </a:tblGrid>
              <a:tr h="40640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Verdana" charset="0"/>
                          <a:ea typeface="Times New Roman" charset="0"/>
                          <a:cs typeface="Times New Roman" charset="0"/>
                        </a:rPr>
                        <a:t>Problem Statement:</a:t>
                      </a:r>
                      <a:endParaRPr kumimoji="0" lang="en-US" sz="1300" b="1" i="0" u="none" strike="noStrike" cap="none" normalizeH="0" baseline="0" dirty="0">
                        <a:ln>
                          <a:noFill/>
                        </a:ln>
                        <a:solidFill>
                          <a:schemeClr val="tx1"/>
                        </a:solidFill>
                        <a:effectLst/>
                        <a:latin typeface="Times New Roman" charset="0"/>
                        <a:ea typeface="Times New Roman" charset="0"/>
                        <a:cs typeface="Times New Roman" charset="0"/>
                      </a:endParaRPr>
                    </a:p>
                  </a:txBody>
                  <a:tcPr marL="47625" marR="47625" marT="47625" marB="47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FEF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055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Verdana" charset="0"/>
                          <a:ea typeface="Times New Roman" charset="0"/>
                          <a:cs typeface="Times New Roman" charset="0"/>
                        </a:rPr>
                        <a:t>Our standard preferred supplier of camera  bodies and housings has been purchased by one of their competitors in a hostile takeover.  As a result, the purchase/quantity agreements we had in place have now been reopened by the new owner with the intent of renegotiating new agreements.</a:t>
                      </a:r>
                      <a:endParaRPr kumimoji="0" lang="en-US" sz="1000" b="1" i="0" u="none" strike="noStrike" cap="none" normalizeH="0" baseline="0" dirty="0">
                        <a:ln>
                          <a:noFill/>
                        </a:ln>
                        <a:solidFill>
                          <a:schemeClr val="tx1"/>
                        </a:solidFill>
                        <a:effectLst/>
                        <a:latin typeface="Times New Roman" charset="0"/>
                        <a:ea typeface="Times New Roman" charset="0"/>
                        <a:cs typeface="Times New Roman" charset="0"/>
                      </a:endParaRPr>
                    </a:p>
                  </a:txBody>
                  <a:tcPr marL="47625" marR="47625" marT="47625" marB="476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4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Times New Roman" charset="0"/>
                          <a:ea typeface="Times New Roman" charset="0"/>
                          <a:cs typeface="Times New Roman" charset="0"/>
                        </a:rPr>
                        <a:t> </a:t>
                      </a:r>
                    </a:p>
                  </a:txBody>
                  <a:tcPr marL="47625" marR="47625" marT="47625" marB="47625"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CC0000"/>
                          </a:solidFill>
                          <a:effectLst/>
                          <a:latin typeface="Wingdings" charset="2"/>
                          <a:ea typeface="Times New Roman" charset="0"/>
                          <a:cs typeface="Times New Roman" charset="0"/>
                        </a:rPr>
                        <a:t>× </a:t>
                      </a:r>
                      <a:r>
                        <a:rPr kumimoji="0" lang="en-US" sz="1200" b="1" i="0" u="none" strike="noStrike" cap="none" normalizeH="0" baseline="0" dirty="0">
                          <a:ln>
                            <a:noFill/>
                          </a:ln>
                          <a:solidFill>
                            <a:srgbClr val="CC0000"/>
                          </a:solidFill>
                          <a:effectLst/>
                          <a:latin typeface="Verdana" charset="0"/>
                          <a:ea typeface="Times New Roman" charset="0"/>
                          <a:cs typeface="Times New Roman" charset="0"/>
                        </a:rPr>
                        <a:t>Alternatives</a:t>
                      </a:r>
                      <a:r>
                        <a:rPr kumimoji="0" lang="en-US" sz="1100" b="1" i="0" u="none" strike="noStrike" cap="none" normalizeH="0" baseline="0" dirty="0">
                          <a:ln>
                            <a:noFill/>
                          </a:ln>
                          <a:solidFill>
                            <a:srgbClr val="CC0000"/>
                          </a:solidFill>
                          <a:effectLst/>
                          <a:latin typeface="Arial" charset="0"/>
                          <a:ea typeface="Times New Roman" charset="0"/>
                          <a:cs typeface="Times New Roman" charset="0"/>
                        </a:rPr>
                        <a:t>   </a:t>
                      </a:r>
                      <a:r>
                        <a:rPr kumimoji="0" lang="en-US" sz="1100" b="1" i="0" u="none" strike="noStrike" cap="none" normalizeH="0" baseline="0" dirty="0" err="1">
                          <a:ln>
                            <a:noFill/>
                          </a:ln>
                          <a:solidFill>
                            <a:srgbClr val="CC0000"/>
                          </a:solidFill>
                          <a:effectLst/>
                          <a:latin typeface="Wingdings" charset="2"/>
                          <a:ea typeface="Times New Roman" charset="0"/>
                          <a:cs typeface="Times New Roman" charset="0"/>
                        </a:rPr>
                        <a:t>Ø</a:t>
                      </a:r>
                      <a:endParaRPr kumimoji="0" lang="en-US" sz="1200" b="1" i="0" u="none" strike="noStrike" cap="none" normalizeH="0" baseline="0" dirty="0">
                        <a:ln>
                          <a:noFill/>
                        </a:ln>
                        <a:solidFill>
                          <a:schemeClr val="tx1"/>
                        </a:solidFill>
                        <a:effectLst/>
                        <a:latin typeface="Calibri" charset="0"/>
                        <a:ea typeface="Times New Roman" charset="0"/>
                        <a:cs typeface="Times New Roman" charset="0"/>
                      </a:endParaRPr>
                    </a:p>
                  </a:txBody>
                  <a:tcPr marL="47625" marR="47625" marT="47625" marB="47625"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93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666699"/>
                          </a:solidFill>
                          <a:effectLst/>
                          <a:latin typeface="Verdana" charset="0"/>
                          <a:ea typeface="Times New Roman" charset="0"/>
                          <a:cs typeface="Times New Roman" charset="0"/>
                        </a:rPr>
                        <a:t>IMPACT ON:</a:t>
                      </a:r>
                      <a:endParaRPr kumimoji="0" lang="en-US" sz="1200" b="1" i="0" u="none" strike="noStrike" cap="none" normalizeH="0" baseline="0" dirty="0">
                        <a:ln>
                          <a:noFill/>
                        </a:ln>
                        <a:solidFill>
                          <a:schemeClr val="tx1"/>
                        </a:solidFill>
                        <a:effectLst/>
                        <a:latin typeface="Calibri" charset="0"/>
                        <a:ea typeface="Times New Roman" charset="0"/>
                        <a:cs typeface="Times New Roman" charset="0"/>
                      </a:endParaRPr>
                    </a:p>
                  </a:txBody>
                  <a:tcPr marL="47625" marR="47625" marT="47625" marB="4762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Verdana" charset="0"/>
                          <a:ea typeface="Times New Roman" charset="0"/>
                          <a:cs typeface="Times New Roman" charset="0"/>
                        </a:rPr>
                        <a:t>Problem</a:t>
                      </a:r>
                      <a:endParaRPr kumimoji="0" lang="en-US" sz="1400" b="1" i="0" u="none" strike="noStrike" cap="none" normalizeH="0" baseline="0" dirty="0">
                        <a:ln>
                          <a:noFill/>
                        </a:ln>
                        <a:solidFill>
                          <a:schemeClr val="tx1"/>
                        </a:solidFill>
                        <a:effectLst/>
                        <a:latin typeface="Calibri" charset="0"/>
                        <a:ea typeface="Times New Roman" charset="0"/>
                        <a:cs typeface="Times New Roman" charset="0"/>
                      </a:endParaRPr>
                    </a:p>
                  </a:txBody>
                  <a:tcPr marL="47625" marR="47625" marT="47625" marB="47625" anchor="ctr"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Verdana" charset="0"/>
                          <a:ea typeface="Times New Roman" charset="0"/>
                          <a:cs typeface="Times New Roman" charset="0"/>
                        </a:rPr>
                        <a:t>1</a:t>
                      </a:r>
                      <a:endParaRPr kumimoji="0" lang="en-US" sz="1500" b="1" i="0" u="none" strike="noStrike" cap="none" normalizeH="0" baseline="0" dirty="0">
                        <a:ln>
                          <a:noFill/>
                        </a:ln>
                        <a:solidFill>
                          <a:schemeClr val="tx1"/>
                        </a:solidFill>
                        <a:effectLst/>
                        <a:latin typeface="Times New Roman" charset="0"/>
                        <a:ea typeface="Times New Roman" charset="0"/>
                        <a:cs typeface="Times New Roman" charset="0"/>
                      </a:endParaRPr>
                    </a:p>
                  </a:txBody>
                  <a:tcPr marL="47625" marR="47625" marT="47625" marB="47625" anchor="ctr" horzOverflow="overflow">
                    <a:lnL>
                      <a:noFill/>
                    </a:lnL>
                    <a:lnR>
                      <a:noFill/>
                    </a:lnR>
                    <a:lnT>
                      <a:noFill/>
                    </a:lnT>
                    <a:lnB>
                      <a:noFill/>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Verdana" charset="0"/>
                          <a:ea typeface="Times New Roman" charset="0"/>
                          <a:cs typeface="Times New Roman" charset="0"/>
                        </a:rPr>
                        <a:t>2</a:t>
                      </a:r>
                      <a:endParaRPr kumimoji="0" lang="en-US" sz="1500" b="1" i="0" u="none" strike="noStrike" cap="none" normalizeH="0" baseline="0" dirty="0">
                        <a:ln>
                          <a:noFill/>
                        </a:ln>
                        <a:solidFill>
                          <a:schemeClr val="tx1"/>
                        </a:solidFill>
                        <a:effectLst/>
                        <a:latin typeface="Times New Roman" charset="0"/>
                        <a:ea typeface="Times New Roman" charset="0"/>
                        <a:cs typeface="Times New Roman" charset="0"/>
                      </a:endParaRPr>
                    </a:p>
                  </a:txBody>
                  <a:tcPr marL="47625" marR="47625" marT="47625" marB="47625" anchor="ctr" horzOverflow="overflow">
                    <a:lnL>
                      <a:noFill/>
                    </a:lnL>
                    <a:lnR>
                      <a:noFill/>
                    </a:lnR>
                    <a:lnT>
                      <a:noFill/>
                    </a:lnT>
                    <a:lnB>
                      <a:noFill/>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Verdana" charset="0"/>
                          <a:ea typeface="Times New Roman" charset="0"/>
                          <a:cs typeface="Times New Roman" charset="0"/>
                        </a:rPr>
                        <a:t>3</a:t>
                      </a:r>
                      <a:endParaRPr kumimoji="0" lang="en-US" sz="1500" b="1" i="0" u="none" strike="noStrike" cap="none" normalizeH="0" baseline="0" dirty="0">
                        <a:ln>
                          <a:noFill/>
                        </a:ln>
                        <a:solidFill>
                          <a:schemeClr val="tx1"/>
                        </a:solidFill>
                        <a:effectLst/>
                        <a:latin typeface="Times New Roman" charset="0"/>
                        <a:ea typeface="Times New Roman" charset="0"/>
                        <a:cs typeface="Times New Roman" charset="0"/>
                      </a:endParaRPr>
                    </a:p>
                  </a:txBody>
                  <a:tcPr marL="47625" marR="47625" marT="47625" marB="47625" anchor="ctr" horzOverflow="overflow">
                    <a:lnL>
                      <a:noFill/>
                    </a:lnL>
                    <a:lnR>
                      <a:noFill/>
                    </a:lnR>
                    <a:lnT>
                      <a:noFill/>
                    </a:lnT>
                    <a:lnB>
                      <a:noFill/>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Verdana" charset="0"/>
                          <a:ea typeface="Times New Roman" charset="0"/>
                          <a:cs typeface="Times New Roman" charset="0"/>
                        </a:rPr>
                        <a:t>4</a:t>
                      </a:r>
                      <a:endParaRPr kumimoji="0" lang="en-US" sz="1500" b="1" i="0" u="none" strike="noStrike" cap="none" normalizeH="0" baseline="0" dirty="0">
                        <a:ln>
                          <a:noFill/>
                        </a:ln>
                        <a:solidFill>
                          <a:schemeClr val="tx1"/>
                        </a:solidFill>
                        <a:effectLst/>
                        <a:latin typeface="Times New Roman" charset="0"/>
                        <a:ea typeface="Times New Roman" charset="0"/>
                        <a:cs typeface="Times New Roman" charset="0"/>
                      </a:endParaRPr>
                    </a:p>
                  </a:txBody>
                  <a:tcPr marL="47625" marR="47625" marT="47625" marB="47625"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hlink"/>
                    </a:solidFill>
                  </a:tcPr>
                </a:tc>
              </a:tr>
              <a:tr h="1143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800000"/>
                          </a:solidFill>
                          <a:effectLst/>
                          <a:latin typeface="Verdana" charset="0"/>
                          <a:ea typeface="Times New Roman" charset="0"/>
                          <a:cs typeface="Times New Roman" charset="0"/>
                        </a:rPr>
                        <a:t>C</a:t>
                      </a:r>
                      <a:br>
                        <a:rPr kumimoji="0" lang="en-US" sz="1200" b="1" i="0" u="none" strike="noStrike" cap="none" normalizeH="0" baseline="0" dirty="0">
                          <a:ln>
                            <a:noFill/>
                          </a:ln>
                          <a:solidFill>
                            <a:srgbClr val="800000"/>
                          </a:solidFill>
                          <a:effectLst/>
                          <a:latin typeface="Verdana" charset="0"/>
                          <a:ea typeface="Times New Roman" charset="0"/>
                          <a:cs typeface="Times New Roman" charset="0"/>
                        </a:rPr>
                      </a:br>
                      <a:r>
                        <a:rPr kumimoji="0" lang="en-US" sz="1200" b="1" i="0" u="none" strike="noStrike" cap="none" normalizeH="0" baseline="0" dirty="0">
                          <a:ln>
                            <a:noFill/>
                          </a:ln>
                          <a:solidFill>
                            <a:srgbClr val="800000"/>
                          </a:solidFill>
                          <a:effectLst/>
                          <a:latin typeface="Verdana" charset="0"/>
                          <a:ea typeface="Times New Roman" charset="0"/>
                          <a:cs typeface="Times New Roman" charset="0"/>
                        </a:rPr>
                        <a:t>o</a:t>
                      </a:r>
                      <a:br>
                        <a:rPr kumimoji="0" lang="en-US" sz="1200" b="1" i="0" u="none" strike="noStrike" cap="none" normalizeH="0" baseline="0" dirty="0">
                          <a:ln>
                            <a:noFill/>
                          </a:ln>
                          <a:solidFill>
                            <a:srgbClr val="800000"/>
                          </a:solidFill>
                          <a:effectLst/>
                          <a:latin typeface="Verdana" charset="0"/>
                          <a:ea typeface="Times New Roman" charset="0"/>
                          <a:cs typeface="Times New Roman" charset="0"/>
                        </a:rPr>
                      </a:br>
                      <a:r>
                        <a:rPr kumimoji="0" lang="en-US" sz="1200" b="1" i="0" u="none" strike="noStrike" cap="none" normalizeH="0" baseline="0" dirty="0">
                          <a:ln>
                            <a:noFill/>
                          </a:ln>
                          <a:solidFill>
                            <a:srgbClr val="800000"/>
                          </a:solidFill>
                          <a:effectLst/>
                          <a:latin typeface="Verdana" charset="0"/>
                          <a:ea typeface="Times New Roman" charset="0"/>
                          <a:cs typeface="Times New Roman" charset="0"/>
                        </a:rPr>
                        <a:t>s</a:t>
                      </a:r>
                      <a:br>
                        <a:rPr kumimoji="0" lang="en-US" sz="1200" b="1" i="0" u="none" strike="noStrike" cap="none" normalizeH="0" baseline="0" dirty="0">
                          <a:ln>
                            <a:noFill/>
                          </a:ln>
                          <a:solidFill>
                            <a:srgbClr val="800000"/>
                          </a:solidFill>
                          <a:effectLst/>
                          <a:latin typeface="Verdana" charset="0"/>
                          <a:ea typeface="Times New Roman" charset="0"/>
                          <a:cs typeface="Times New Roman" charset="0"/>
                        </a:rPr>
                      </a:br>
                      <a:r>
                        <a:rPr kumimoji="0" lang="en-US" sz="1200" b="1" i="0" u="none" strike="noStrike" cap="none" normalizeH="0" baseline="0" dirty="0">
                          <a:ln>
                            <a:noFill/>
                          </a:ln>
                          <a:solidFill>
                            <a:srgbClr val="800000"/>
                          </a:solidFill>
                          <a:effectLst/>
                          <a:latin typeface="Verdana" charset="0"/>
                          <a:ea typeface="Times New Roman" charset="0"/>
                          <a:cs typeface="Times New Roman" charset="0"/>
                        </a:rPr>
                        <a:t>t</a:t>
                      </a:r>
                      <a:endParaRPr kumimoji="0" lang="en-US" sz="1400" b="1" i="0" u="none" strike="noStrike" cap="none" normalizeH="0" baseline="0" dirty="0">
                        <a:ln>
                          <a:noFill/>
                        </a:ln>
                        <a:solidFill>
                          <a:srgbClr val="800000"/>
                        </a:solidFill>
                        <a:effectLst/>
                        <a:latin typeface="Times New Roman" charset="0"/>
                        <a:ea typeface="Times New Roman" charset="0"/>
                        <a:cs typeface="Times New Roman" charset="0"/>
                      </a:endParaRPr>
                    </a:p>
                  </a:txBody>
                  <a:tcPr marL="47625" marR="47625" marT="47625" marB="47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6666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Verdana" charset="0"/>
                          <a:ea typeface="Times New Roman" charset="0"/>
                          <a:cs typeface="Times New Roman" charset="0"/>
                        </a:rPr>
                        <a:t> </a:t>
                      </a:r>
                      <a:endParaRPr kumimoji="0" lang="en-US" sz="1500" b="1" i="0" u="none" strike="noStrike" cap="none" normalizeH="0" baseline="0">
                        <a:ln>
                          <a:noFill/>
                        </a:ln>
                        <a:solidFill>
                          <a:schemeClr val="tx1"/>
                        </a:solidFill>
                        <a:effectLst/>
                        <a:latin typeface="Times New Roman" charset="0"/>
                        <a:ea typeface="Times New Roman" charset="0"/>
                        <a:cs typeface="Times New Roman" charset="0"/>
                      </a:endParaRPr>
                    </a:p>
                  </a:txBody>
                  <a:tcPr marL="47625" marR="47625" marT="47625" marB="47625"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666699"/>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Verdana" charset="0"/>
                          <a:ea typeface="Times New Roman" charset="0"/>
                          <a:cs typeface="Times New Roman" charset="0"/>
                        </a:rPr>
                        <a:t> </a:t>
                      </a:r>
                      <a:endParaRPr kumimoji="0" lang="en-US" sz="1500" b="1" i="0" u="none" strike="noStrike" cap="none" normalizeH="0" baseline="0">
                        <a:ln>
                          <a:noFill/>
                        </a:ln>
                        <a:solidFill>
                          <a:schemeClr val="tx1"/>
                        </a:solidFill>
                        <a:effectLst/>
                        <a:latin typeface="Times New Roman" charset="0"/>
                        <a:ea typeface="Times New Roman" charset="0"/>
                        <a:cs typeface="Times New Roman" charset="0"/>
                      </a:endParaRPr>
                    </a:p>
                  </a:txBody>
                  <a:tcPr marL="47625" marR="47625" marT="47625" marB="47625" horzOverflow="overflow">
                    <a:lnL>
                      <a:noFill/>
                    </a:lnL>
                    <a:lnR>
                      <a:noFill/>
                    </a:lnR>
                    <a:lnT>
                      <a:noFill/>
                    </a:lnT>
                    <a:lnB w="12700" cap="flat" cmpd="sng" algn="ctr">
                      <a:solidFill>
                        <a:srgbClr val="6666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Verdana"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Verdana" charset="0"/>
                          <a:ea typeface="Times New Roman" charset="0"/>
                          <a:cs typeface="Times New Roman" charset="0"/>
                        </a:rPr>
                        <a:t>$15K – travel to view facilities of potential new vendor</a:t>
                      </a:r>
                      <a:endParaRPr kumimoji="0" lang="en-US" sz="1500" b="1" i="0" u="none" strike="noStrike" cap="none" normalizeH="0" baseline="0">
                        <a:ln>
                          <a:noFill/>
                        </a:ln>
                        <a:solidFill>
                          <a:schemeClr val="tx1"/>
                        </a:solidFill>
                        <a:effectLst/>
                        <a:latin typeface="Times New Roman" charset="0"/>
                        <a:ea typeface="Times New Roman" charset="0"/>
                        <a:cs typeface="Times New Roman" charset="0"/>
                      </a:endParaRPr>
                    </a:p>
                  </a:txBody>
                  <a:tcPr marL="47625" marR="47625" marT="47625" marB="47625" horzOverflow="overflow">
                    <a:lnL>
                      <a:noFill/>
                    </a:lnL>
                    <a:lnR>
                      <a:noFill/>
                    </a:lnR>
                    <a:lnT>
                      <a:noFill/>
                    </a:lnT>
                    <a:lnB w="12700" cap="flat" cmpd="sng" algn="ctr">
                      <a:solidFill>
                        <a:srgbClr val="6666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Verdana" charset="0"/>
                          <a:ea typeface="Times New Roman" charset="0"/>
                          <a:cs typeface="Times New Roman"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Verdana"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Verdana" charset="0"/>
                          <a:ea typeface="Times New Roman" charset="0"/>
                          <a:cs typeface="Times New Roman" charset="0"/>
                        </a:rPr>
                        <a:t>60 hrs</a:t>
                      </a:r>
                      <a:endParaRPr kumimoji="0" lang="en-US" sz="1500" b="1" i="0" u="none" strike="noStrike" cap="none" normalizeH="0" baseline="0">
                        <a:ln>
                          <a:noFill/>
                        </a:ln>
                        <a:solidFill>
                          <a:schemeClr val="tx1"/>
                        </a:solidFill>
                        <a:effectLst/>
                        <a:latin typeface="Times New Roman" charset="0"/>
                        <a:ea typeface="Times New Roman" charset="0"/>
                        <a:cs typeface="Times New Roman" charset="0"/>
                      </a:endParaRPr>
                    </a:p>
                  </a:txBody>
                  <a:tcPr marL="47625" marR="47625" marT="47625" marB="47625" horzOverflow="overflow">
                    <a:lnL>
                      <a:noFill/>
                    </a:lnL>
                    <a:lnR>
                      <a:noFill/>
                    </a:lnR>
                    <a:lnT>
                      <a:noFill/>
                    </a:lnT>
                    <a:lnB w="12700" cap="flat" cmpd="sng" algn="ctr">
                      <a:solidFill>
                        <a:srgbClr val="6666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Verdana"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Verdana"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Verdana" charset="0"/>
                          <a:ea typeface="Times New Roman" charset="0"/>
                          <a:cs typeface="Times New Roman" charset="0"/>
                        </a:rPr>
                        <a:t>35 hrs</a:t>
                      </a:r>
                      <a:endParaRPr kumimoji="0" lang="en-US" sz="1500" b="1" i="0" u="none" strike="noStrike" cap="none" normalizeH="0" baseline="0">
                        <a:ln>
                          <a:noFill/>
                        </a:ln>
                        <a:solidFill>
                          <a:schemeClr val="tx1"/>
                        </a:solidFill>
                        <a:effectLst/>
                        <a:latin typeface="Times New Roman" charset="0"/>
                        <a:ea typeface="Times New Roman" charset="0"/>
                        <a:cs typeface="Times New Roman" charset="0"/>
                      </a:endParaRPr>
                    </a:p>
                  </a:txBody>
                  <a:tcPr marL="47625" marR="47625" marT="47625" marB="47625"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666699"/>
                      </a:solidFill>
                      <a:prstDash val="solid"/>
                      <a:round/>
                      <a:headEnd type="none" w="med" len="med"/>
                      <a:tailEnd type="none" w="med" len="med"/>
                    </a:lnB>
                    <a:lnTlToBr>
                      <a:noFill/>
                    </a:lnTlToBr>
                    <a:lnBlToTr>
                      <a:noFill/>
                    </a:lnBlToTr>
                    <a:solidFill>
                      <a:schemeClr val="bg1"/>
                    </a:solidFill>
                  </a:tcPr>
                </a:tc>
              </a:tr>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800000"/>
                          </a:solidFill>
                          <a:effectLst/>
                          <a:latin typeface="Verdana" charset="0"/>
                          <a:ea typeface="Times New Roman" charset="0"/>
                          <a:cs typeface="Times New Roman" charset="0"/>
                        </a:rPr>
                        <a:t>S</a:t>
                      </a:r>
                      <a:br>
                        <a:rPr kumimoji="0" lang="en-US" sz="1200" b="1" i="0" u="none" strike="noStrike" cap="none" normalizeH="0" baseline="0" dirty="0">
                          <a:ln>
                            <a:noFill/>
                          </a:ln>
                          <a:solidFill>
                            <a:srgbClr val="800000"/>
                          </a:solidFill>
                          <a:effectLst/>
                          <a:latin typeface="Verdana" charset="0"/>
                          <a:ea typeface="Times New Roman" charset="0"/>
                          <a:cs typeface="Times New Roman" charset="0"/>
                        </a:rPr>
                      </a:br>
                      <a:r>
                        <a:rPr kumimoji="0" lang="en-US" sz="1200" b="1" i="0" u="none" strike="noStrike" cap="none" normalizeH="0" baseline="0" dirty="0">
                          <a:ln>
                            <a:noFill/>
                          </a:ln>
                          <a:solidFill>
                            <a:srgbClr val="800000"/>
                          </a:solidFill>
                          <a:effectLst/>
                          <a:latin typeface="Verdana" charset="0"/>
                          <a:ea typeface="Times New Roman" charset="0"/>
                          <a:cs typeface="Times New Roman" charset="0"/>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800000"/>
                          </a:solidFill>
                          <a:effectLst/>
                          <a:latin typeface="Verdana" charset="0"/>
                          <a:ea typeface="Times New Roman" charset="0"/>
                          <a:cs typeface="Times New Roman" charset="0"/>
                        </a:rPr>
                        <a:t>h</a:t>
                      </a:r>
                      <a:endParaRPr kumimoji="0" lang="en-US" sz="1400" b="1" i="0" u="none" strike="noStrike" cap="none" normalizeH="0" baseline="0" dirty="0">
                        <a:ln>
                          <a:noFill/>
                        </a:ln>
                        <a:solidFill>
                          <a:srgbClr val="800000"/>
                        </a:solidFill>
                        <a:effectLst/>
                        <a:latin typeface="Times New Roman" charset="0"/>
                        <a:ea typeface="Times New Roman" charset="0"/>
                        <a:cs typeface="Times New Roman" charset="0"/>
                      </a:endParaRPr>
                    </a:p>
                  </a:txBody>
                  <a:tcPr marL="47625" marR="47625" marT="47625" marB="47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Verdana" charset="0"/>
                          <a:ea typeface="Times New Roman" charset="0"/>
                          <a:cs typeface="Times New Roman" charset="0"/>
                        </a:rPr>
                        <a:t> </a:t>
                      </a:r>
                      <a:endParaRPr kumimoji="0" lang="en-US" sz="1500" b="1" i="0" u="none" strike="noStrike" cap="none" normalizeH="0" baseline="0" dirty="0">
                        <a:ln>
                          <a:noFill/>
                        </a:ln>
                        <a:solidFill>
                          <a:schemeClr val="tx1"/>
                        </a:solidFill>
                        <a:effectLst/>
                        <a:latin typeface="Times New Roman" charset="0"/>
                        <a:ea typeface="Times New Roman" charset="0"/>
                        <a:cs typeface="Times New Roman" charset="0"/>
                      </a:endParaRPr>
                    </a:p>
                  </a:txBody>
                  <a:tcPr marL="47625" marR="47625" marT="47625" marB="47625" horzOverflow="overflow">
                    <a:lnL w="12700" cap="flat" cmpd="sng" algn="ctr">
                      <a:solidFill>
                        <a:schemeClr val="tx1"/>
                      </a:solidFill>
                      <a:prstDash val="solid"/>
                      <a:round/>
                      <a:headEnd type="none" w="med" len="med"/>
                      <a:tailEnd type="none" w="med" len="med"/>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Verdana" charset="0"/>
                          <a:ea typeface="Times New Roman" charset="0"/>
                          <a:cs typeface="Times New Roman"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Verdana" charset="0"/>
                          <a:ea typeface="Times New Roman" charset="0"/>
                          <a:cs typeface="Times New Roman" charset="0"/>
                        </a:rPr>
                        <a:t>1 week</a:t>
                      </a:r>
                      <a:endParaRPr kumimoji="0" lang="en-US" sz="1500" b="1" i="0" u="none" strike="noStrike" cap="none" normalizeH="0" baseline="0">
                        <a:ln>
                          <a:noFill/>
                        </a:ln>
                        <a:solidFill>
                          <a:schemeClr val="tx1"/>
                        </a:solidFill>
                        <a:effectLst/>
                        <a:latin typeface="Times New Roman" charset="0"/>
                        <a:ea typeface="Times New Roman" charset="0"/>
                        <a:cs typeface="Times New Roman" charset="0"/>
                      </a:endParaRPr>
                    </a:p>
                  </a:txBody>
                  <a:tcPr marL="47625" marR="47625" marT="47625" marB="47625"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Verdana" charset="0"/>
                          <a:ea typeface="Times New Roman" charset="0"/>
                          <a:cs typeface="Times New Roman"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Verdana" charset="0"/>
                          <a:ea typeface="Times New Roman" charset="0"/>
                          <a:cs typeface="Times New Roman" charset="0"/>
                        </a:rPr>
                        <a:t>3 weeks</a:t>
                      </a:r>
                      <a:endParaRPr kumimoji="0" lang="en-US" sz="1500" b="1" i="0" u="none" strike="noStrike" cap="none" normalizeH="0" baseline="0">
                        <a:ln>
                          <a:noFill/>
                        </a:ln>
                        <a:solidFill>
                          <a:schemeClr val="tx1"/>
                        </a:solidFill>
                        <a:effectLst/>
                        <a:latin typeface="Times New Roman" charset="0"/>
                        <a:ea typeface="Times New Roman" charset="0"/>
                        <a:cs typeface="Times New Roman" charset="0"/>
                      </a:endParaRPr>
                    </a:p>
                  </a:txBody>
                  <a:tcPr marL="47625" marR="47625" marT="47625" marB="47625"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Verdana"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Verdana" charset="0"/>
                          <a:ea typeface="Times New Roman" charset="0"/>
                          <a:cs typeface="Times New Roman" charset="0"/>
                        </a:rPr>
                        <a:t>2 weeks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Verdana" charset="0"/>
                          <a:ea typeface="Times New Roman" charset="0"/>
                          <a:cs typeface="Times New Roman" charset="0"/>
                        </a:rPr>
                        <a:t>reengineering</a:t>
                      </a:r>
                      <a:endParaRPr kumimoji="0" lang="en-US" sz="1500" b="1" i="0" u="none" strike="noStrike" cap="none" normalizeH="0" baseline="0">
                        <a:ln>
                          <a:noFill/>
                        </a:ln>
                        <a:solidFill>
                          <a:schemeClr val="tx1"/>
                        </a:solidFill>
                        <a:effectLst/>
                        <a:latin typeface="Times New Roman" charset="0"/>
                        <a:ea typeface="Times New Roman" charset="0"/>
                        <a:cs typeface="Times New Roman" charset="0"/>
                      </a:endParaRPr>
                    </a:p>
                  </a:txBody>
                  <a:tcPr marL="47625" marR="47625" marT="47625" marB="47625"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a:ln>
                          <a:noFill/>
                        </a:ln>
                        <a:solidFill>
                          <a:schemeClr val="tx1"/>
                        </a:solidFill>
                        <a:effectLst/>
                        <a:latin typeface="Verdana"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Verdana" charset="0"/>
                          <a:ea typeface="Times New Roman" charset="0"/>
                          <a:cs typeface="Times New Roman" charset="0"/>
                        </a:rPr>
                        <a:t>1.5 weeks</a:t>
                      </a:r>
                    </a:p>
                  </a:txBody>
                  <a:tcPr marL="47625" marR="47625" marT="47625" marB="47625" horzOverflow="overflow">
                    <a:lnL>
                      <a:noFill/>
                    </a:lnL>
                    <a:lnR w="12700" cap="flat" cmpd="sng" algn="ctr">
                      <a:solidFill>
                        <a:schemeClr val="tx1"/>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solidFill>
                      <a:schemeClr val="bg1"/>
                    </a:solidFill>
                  </a:tcPr>
                </a:tc>
              </a:tr>
              <a:tr h="1360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800000"/>
                          </a:solidFill>
                          <a:effectLst/>
                          <a:latin typeface="Verdana" charset="0"/>
                          <a:ea typeface="Times New Roman" charset="0"/>
                          <a:cs typeface="Times New Roman" charset="0"/>
                        </a:rPr>
                        <a:t>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800000"/>
                          </a:solidFill>
                          <a:effectLst/>
                          <a:latin typeface="Verdana" charset="0"/>
                          <a:ea typeface="Times New Roman" charset="0"/>
                          <a:cs typeface="Times New Roman" charset="0"/>
                        </a:rPr>
                        <a:t>r</a:t>
                      </a:r>
                      <a:br>
                        <a:rPr kumimoji="0" lang="en-US" sz="1200" b="1" i="0" u="none" strike="noStrike" cap="none" normalizeH="0" baseline="0" dirty="0">
                          <a:ln>
                            <a:noFill/>
                          </a:ln>
                          <a:solidFill>
                            <a:srgbClr val="800000"/>
                          </a:solidFill>
                          <a:effectLst/>
                          <a:latin typeface="Verdana" charset="0"/>
                          <a:ea typeface="Times New Roman" charset="0"/>
                          <a:cs typeface="Times New Roman" charset="0"/>
                        </a:rPr>
                      </a:br>
                      <a:r>
                        <a:rPr kumimoji="0" lang="en-US" sz="1200" b="1" i="0" u="none" strike="noStrike" cap="none" normalizeH="0" baseline="0" dirty="0">
                          <a:ln>
                            <a:noFill/>
                          </a:ln>
                          <a:solidFill>
                            <a:srgbClr val="800000"/>
                          </a:solidFill>
                          <a:effectLst/>
                          <a:latin typeface="Verdana" charset="0"/>
                          <a:ea typeface="Times New Roman" charset="0"/>
                          <a:cs typeface="Times New Roman" charset="0"/>
                        </a:rPr>
                        <a: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800000"/>
                          </a:solidFill>
                          <a:effectLst/>
                          <a:latin typeface="Verdana" charset="0"/>
                          <a:ea typeface="Times New Roman" charset="0"/>
                          <a:cs typeface="Times New Roman" charset="0"/>
                        </a:rPr>
                        <a:t>d</a:t>
                      </a:r>
                      <a:endParaRPr kumimoji="0" lang="en-US" sz="1400" b="1" i="0" u="none" strike="noStrike" cap="none" normalizeH="0" baseline="0" dirty="0">
                        <a:ln>
                          <a:noFill/>
                        </a:ln>
                        <a:solidFill>
                          <a:srgbClr val="800000"/>
                        </a:solidFill>
                        <a:effectLst/>
                        <a:latin typeface="Times New Roman" charset="0"/>
                        <a:ea typeface="Times New Roman" charset="0"/>
                        <a:cs typeface="Times New Roman" charset="0"/>
                      </a:endParaRPr>
                    </a:p>
                  </a:txBody>
                  <a:tcPr marL="47625" marR="47625" marT="47625" marB="47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Verdana" charset="0"/>
                          <a:ea typeface="Times New Roman" charset="0"/>
                          <a:cs typeface="Times New Roman"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Verdana" charset="0"/>
                          <a:ea typeface="Times New Roman" charset="0"/>
                          <a:cs typeface="Times New Roman" charset="0"/>
                        </a:rPr>
                        <a:t>Production cost increase of $30/unit</a:t>
                      </a:r>
                      <a:endParaRPr kumimoji="0" lang="en-US" sz="1500" b="1" i="0" u="none" strike="noStrike" cap="none" normalizeH="0" baseline="0" dirty="0">
                        <a:ln>
                          <a:noFill/>
                        </a:ln>
                        <a:solidFill>
                          <a:schemeClr val="tx1"/>
                        </a:solidFill>
                        <a:effectLst/>
                        <a:latin typeface="Times New Roman" charset="0"/>
                        <a:ea typeface="Times New Roman" charset="0"/>
                        <a:cs typeface="Times New Roman" charset="0"/>
                      </a:endParaRPr>
                    </a:p>
                  </a:txBody>
                  <a:tcPr marL="47625" marR="47625" marT="47625" marB="47625" horzOverflow="overflow">
                    <a:lnL w="12700" cap="flat" cmpd="sng" algn="ctr">
                      <a:solidFill>
                        <a:schemeClr val="tx1"/>
                      </a:solidFill>
                      <a:prstDash val="solid"/>
                      <a:round/>
                      <a:headEnd type="none" w="med" len="med"/>
                      <a:tailEnd type="none" w="med" len="med"/>
                    </a:lnL>
                    <a:lnR>
                      <a:noFill/>
                    </a:lnR>
                    <a:lnT w="12700" cap="flat" cmpd="sng" algn="ctr">
                      <a:solidFill>
                        <a:srgbClr val="6666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Verdana" charset="0"/>
                          <a:ea typeface="Times New Roman" charset="0"/>
                          <a:cs typeface="Times New Roman"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Verdana" charset="0"/>
                          <a:ea typeface="Times New Roman" charset="0"/>
                          <a:cs typeface="Times New Roman" charset="0"/>
                        </a:rPr>
                        <a:t>Maintain current component knowledge with current vendor</a:t>
                      </a:r>
                      <a:endParaRPr kumimoji="0" lang="en-US" sz="1500" b="1" i="0" u="none" strike="noStrike" cap="none" normalizeH="0" baseline="0">
                        <a:ln>
                          <a:noFill/>
                        </a:ln>
                        <a:solidFill>
                          <a:schemeClr val="tx1"/>
                        </a:solidFill>
                        <a:effectLst/>
                        <a:latin typeface="Times New Roman" charset="0"/>
                        <a:ea typeface="Times New Roman" charset="0"/>
                        <a:cs typeface="Times New Roman" charset="0"/>
                      </a:endParaRPr>
                    </a:p>
                  </a:txBody>
                  <a:tcPr marL="47625" marR="47625" marT="47625" marB="47625" horzOverflow="overflow">
                    <a:lnL>
                      <a:noFill/>
                    </a:lnL>
                    <a:lnR>
                      <a:noFill/>
                    </a:lnR>
                    <a:lnT w="12700" cap="flat" cmpd="sng" algn="ctr">
                      <a:solidFill>
                        <a:srgbClr val="6666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Verdana" charset="0"/>
                          <a:ea typeface="Times New Roman" charset="0"/>
                          <a:cs typeface="Times New Roman"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Verdana" charset="0"/>
                          <a:ea typeface="Times New Roman" charset="0"/>
                          <a:cs typeface="Times New Roman" charset="0"/>
                        </a:rPr>
                        <a:t>However there is a quality risk due to unknown supplier capabilities</a:t>
                      </a:r>
                      <a:endParaRPr kumimoji="0" lang="en-US" sz="1500" b="1" i="0" u="none" strike="noStrike" cap="none" normalizeH="0" baseline="0" dirty="0">
                        <a:ln>
                          <a:noFill/>
                        </a:ln>
                        <a:solidFill>
                          <a:schemeClr val="tx1"/>
                        </a:solidFill>
                        <a:effectLst/>
                        <a:latin typeface="Times New Roman" charset="0"/>
                        <a:ea typeface="Times New Roman" charset="0"/>
                        <a:cs typeface="Times New Roman" charset="0"/>
                      </a:endParaRPr>
                    </a:p>
                  </a:txBody>
                  <a:tcPr marL="47625" marR="47625" marT="47625" marB="47625" horzOverflow="overflow">
                    <a:lnL>
                      <a:noFill/>
                    </a:lnL>
                    <a:lnR>
                      <a:noFill/>
                    </a:lnR>
                    <a:lnT w="12700" cap="flat" cmpd="sng" algn="ctr">
                      <a:solidFill>
                        <a:srgbClr val="6666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Verdana"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Verdana" charset="0"/>
                          <a:ea typeface="Times New Roman" charset="0"/>
                          <a:cs typeface="Times New Roman" charset="0"/>
                        </a:rPr>
                        <a:t>Perceived quality of camera by consumer down by 2 points</a:t>
                      </a:r>
                      <a:endParaRPr kumimoji="0" lang="en-US" sz="1500" b="1" i="0" u="none" strike="noStrike" cap="none" normalizeH="0" baseline="0" dirty="0">
                        <a:ln>
                          <a:noFill/>
                        </a:ln>
                        <a:solidFill>
                          <a:schemeClr val="tx1"/>
                        </a:solidFill>
                        <a:effectLst/>
                        <a:latin typeface="Times New Roman" charset="0"/>
                        <a:ea typeface="Times New Roman" charset="0"/>
                        <a:cs typeface="Times New Roman" charset="0"/>
                      </a:endParaRPr>
                    </a:p>
                  </a:txBody>
                  <a:tcPr marL="47625" marR="47625" marT="47625" marB="47625" horzOverflow="overflow">
                    <a:lnL>
                      <a:noFill/>
                    </a:lnL>
                    <a:lnR>
                      <a:noFill/>
                    </a:lnR>
                    <a:lnT w="12700" cap="flat" cmpd="sng" algn="ctr">
                      <a:solidFill>
                        <a:srgbClr val="6666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Verdana"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Verdana" charset="0"/>
                          <a:ea typeface="Times New Roman" charset="0"/>
                          <a:cs typeface="Times New Roman" charset="0"/>
                        </a:rPr>
                        <a:t>Risk that lens inventories will be higher than demand for cameras</a:t>
                      </a:r>
                      <a:endParaRPr kumimoji="0" lang="en-US" sz="1500" b="1" i="0" u="none" strike="noStrike" cap="none" normalizeH="0" baseline="0" dirty="0">
                        <a:ln>
                          <a:noFill/>
                        </a:ln>
                        <a:solidFill>
                          <a:schemeClr val="tx1"/>
                        </a:solidFill>
                        <a:effectLst/>
                        <a:latin typeface="Times New Roman" charset="0"/>
                        <a:ea typeface="Times New Roman" charset="0"/>
                        <a:cs typeface="Times New Roman" charset="0"/>
                      </a:endParaRPr>
                    </a:p>
                  </a:txBody>
                  <a:tcPr marL="47625" marR="47625" marT="47625" marB="47625" horzOverflow="overflow">
                    <a:lnL>
                      <a:noFill/>
                    </a:lnL>
                    <a:lnR w="12700" cap="flat" cmpd="sng" algn="ctr">
                      <a:solidFill>
                        <a:schemeClr val="tx1"/>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Rectangle 1"/>
          <p:cNvSpPr/>
          <p:nvPr/>
        </p:nvSpPr>
        <p:spPr>
          <a:xfrm>
            <a:off x="457200" y="6015335"/>
            <a:ext cx="7772400" cy="400110"/>
          </a:xfrm>
          <a:prstGeom prst="rect">
            <a:avLst/>
          </a:prstGeom>
        </p:spPr>
        <p:txBody>
          <a:bodyPr wrap="square">
            <a:spAutoFit/>
          </a:bodyPr>
          <a:lstStyle/>
          <a:p>
            <a:pPr marL="0" indent="0">
              <a:buNone/>
            </a:pPr>
            <a:r>
              <a:rPr lang="en-US" sz="2000" b="1" dirty="0" smtClean="0">
                <a:solidFill>
                  <a:srgbClr val="CC0000"/>
                </a:solidFill>
              </a:rPr>
              <a:t>Groups: Which solution has the best potential?  Why?</a:t>
            </a:r>
            <a:endParaRPr lang="en-US" sz="2000" b="1" dirty="0">
              <a:solidFill>
                <a:srgbClr val="CC0000"/>
              </a:solidFill>
            </a:endParaRPr>
          </a:p>
        </p:txBody>
      </p:sp>
    </p:spTree>
    <p:extLst>
      <p:ext uri="{BB962C8B-B14F-4D97-AF65-F5344CB8AC3E}">
        <p14:creationId xmlns:p14="http://schemas.microsoft.com/office/powerpoint/2010/main" val="36106349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Title 1"/>
          <p:cNvSpPr>
            <a:spLocks noGrp="1"/>
          </p:cNvSpPr>
          <p:nvPr>
            <p:ph type="title" idx="4294967295"/>
          </p:nvPr>
        </p:nvSpPr>
        <p:spPr>
          <a:xfrm>
            <a:off x="457200" y="381000"/>
            <a:ext cx="8534400" cy="685800"/>
          </a:xfrm>
        </p:spPr>
        <p:txBody>
          <a:bodyPr bIns="91440" anchor="b"/>
          <a:lstStyle/>
          <a:p>
            <a:pPr eaLnBrk="1" hangingPunct="1"/>
            <a:r>
              <a:rPr lang="en-US" dirty="0" smtClean="0"/>
              <a:t>My Recommendation</a:t>
            </a:r>
            <a:r>
              <a:rPr lang="en-US" dirty="0"/>
              <a:t>: Alternative #1</a:t>
            </a:r>
          </a:p>
        </p:txBody>
      </p:sp>
      <p:sp>
        <p:nvSpPr>
          <p:cNvPr id="928771" name="Content Placeholder 2"/>
          <p:cNvSpPr>
            <a:spLocks noGrp="1"/>
          </p:cNvSpPr>
          <p:nvPr>
            <p:ph sz="quarter" idx="4294967295"/>
          </p:nvPr>
        </p:nvSpPr>
        <p:spPr/>
        <p:txBody>
          <a:bodyPr/>
          <a:lstStyle/>
          <a:p>
            <a:pPr marL="273050" indent="-273050" eaLnBrk="1" hangingPunct="1">
              <a:buFont typeface="Wingdings" charset="2"/>
              <a:buNone/>
            </a:pPr>
            <a:r>
              <a:rPr lang="en-US" sz="2600"/>
              <a:t>	The reason is that we have established and maintained a strong, productive relationship with the engineering and manufacturing people who produce the camera bodies.  </a:t>
            </a:r>
            <a:br>
              <a:rPr lang="en-US" sz="2600"/>
            </a:br>
            <a:r>
              <a:rPr lang="en-US" sz="2600"/>
              <a:t/>
            </a:r>
            <a:br>
              <a:rPr lang="en-US" sz="2600"/>
            </a:br>
            <a:r>
              <a:rPr lang="en-US" sz="2600"/>
              <a:t>To preserve this relationship and solve the problem, we want to forge a relationship with the purchasing agents of the current supplier.</a:t>
            </a:r>
          </a:p>
        </p:txBody>
      </p:sp>
      <p:sp>
        <p:nvSpPr>
          <p:cNvPr id="2" name="TextBox 1"/>
          <p:cNvSpPr txBox="1"/>
          <p:nvPr/>
        </p:nvSpPr>
        <p:spPr>
          <a:xfrm>
            <a:off x="2209800" y="5105400"/>
            <a:ext cx="3548718" cy="461665"/>
          </a:xfrm>
          <a:prstGeom prst="rect">
            <a:avLst/>
          </a:prstGeom>
          <a:noFill/>
        </p:spPr>
        <p:txBody>
          <a:bodyPr wrap="none" rtlCol="0">
            <a:spAutoFit/>
          </a:bodyPr>
          <a:lstStyle/>
          <a:p>
            <a:r>
              <a:rPr lang="en-US" dirty="0" smtClean="0"/>
              <a:t>But your view may differ!</a:t>
            </a:r>
            <a:endParaRPr lang="en-US" dirty="0"/>
          </a:p>
        </p:txBody>
      </p:sp>
    </p:spTree>
    <p:extLst>
      <p:ext uri="{BB962C8B-B14F-4D97-AF65-F5344CB8AC3E}">
        <p14:creationId xmlns:p14="http://schemas.microsoft.com/office/powerpoint/2010/main" val="32461950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23941" y="4191000"/>
            <a:ext cx="2920059" cy="2190044"/>
          </a:xfrm>
          <a:prstGeom prst="rect">
            <a:avLst/>
          </a:prstGeom>
        </p:spPr>
      </p:pic>
      <p:sp>
        <p:nvSpPr>
          <p:cNvPr id="2" name="Title 1"/>
          <p:cNvSpPr>
            <a:spLocks noGrp="1"/>
          </p:cNvSpPr>
          <p:nvPr>
            <p:ph type="title"/>
          </p:nvPr>
        </p:nvSpPr>
        <p:spPr>
          <a:xfrm>
            <a:off x="457200" y="533400"/>
            <a:ext cx="8229600" cy="609600"/>
          </a:xfrm>
        </p:spPr>
        <p:txBody>
          <a:bodyPr/>
          <a:lstStyle/>
          <a:p>
            <a:r>
              <a:rPr lang="en-US" sz="2800" dirty="0" smtClean="0"/>
              <a:t>In this slide set - Main topics about teamwork in general</a:t>
            </a:r>
            <a:endParaRPr lang="en-US" sz="2800" dirty="0"/>
          </a:p>
        </p:txBody>
      </p:sp>
      <p:sp>
        <p:nvSpPr>
          <p:cNvPr id="3" name="Content Placeholder 2"/>
          <p:cNvSpPr>
            <a:spLocks noGrp="1"/>
          </p:cNvSpPr>
          <p:nvPr>
            <p:ph idx="1"/>
          </p:nvPr>
        </p:nvSpPr>
        <p:spPr>
          <a:xfrm>
            <a:off x="533400" y="1371600"/>
            <a:ext cx="8229600" cy="5257800"/>
          </a:xfrm>
        </p:spPr>
        <p:txBody>
          <a:bodyPr/>
          <a:lstStyle/>
          <a:p>
            <a:r>
              <a:rPr lang="en-US" dirty="0" smtClean="0"/>
              <a:t>Phillips’s role of the Project Manager (</a:t>
            </a:r>
            <a:r>
              <a:rPr lang="en-US" dirty="0" err="1" smtClean="0"/>
              <a:t>Ch</a:t>
            </a:r>
            <a:r>
              <a:rPr lang="en-US" dirty="0" smtClean="0"/>
              <a:t> 1)</a:t>
            </a:r>
          </a:p>
          <a:p>
            <a:r>
              <a:rPr lang="en-US" dirty="0" smtClean="0"/>
              <a:t>Solving problems </a:t>
            </a:r>
            <a:r>
              <a:rPr lang="en-US" dirty="0"/>
              <a:t>in </a:t>
            </a:r>
            <a:r>
              <a:rPr lang="en-US" dirty="0" smtClean="0"/>
              <a:t>teams – Decision making</a:t>
            </a:r>
            <a:endParaRPr lang="en-US" dirty="0"/>
          </a:p>
          <a:p>
            <a:pPr>
              <a:lnSpc>
                <a:spcPct val="90000"/>
              </a:lnSpc>
            </a:pPr>
            <a:r>
              <a:rPr lang="en-US" dirty="0"/>
              <a:t>Examine </a:t>
            </a:r>
            <a:r>
              <a:rPr lang="en-US" dirty="0" smtClean="0"/>
              <a:t>large project team organization </a:t>
            </a:r>
            <a:r>
              <a:rPr lang="en-US" dirty="0"/>
              <a:t/>
            </a:r>
            <a:br>
              <a:rPr lang="en-US" dirty="0"/>
            </a:br>
            <a:r>
              <a:rPr lang="en-US" dirty="0" smtClean="0"/>
              <a:t>approaches</a:t>
            </a:r>
          </a:p>
          <a:p>
            <a:pPr lvl="1">
              <a:lnSpc>
                <a:spcPct val="90000"/>
              </a:lnSpc>
            </a:pPr>
            <a:r>
              <a:rPr lang="en-US" dirty="0" smtClean="0"/>
              <a:t>What’s the right PM role / structure?</a:t>
            </a:r>
          </a:p>
          <a:p>
            <a:pPr>
              <a:lnSpc>
                <a:spcPct val="90000"/>
              </a:lnSpc>
            </a:pPr>
            <a:r>
              <a:rPr lang="en-US" dirty="0" smtClean="0"/>
              <a:t>How to stimulate cooperative learning on teams</a:t>
            </a:r>
          </a:p>
          <a:p>
            <a:pPr lvl="1">
              <a:lnSpc>
                <a:spcPct val="90000"/>
              </a:lnSpc>
            </a:pPr>
            <a:r>
              <a:rPr lang="en-US" dirty="0" smtClean="0"/>
              <a:t>This is essence of team problem </a:t>
            </a:r>
            <a:br>
              <a:rPr lang="en-US" dirty="0" smtClean="0"/>
            </a:br>
            <a:r>
              <a:rPr lang="en-US" dirty="0" smtClean="0"/>
              <a:t>solving.</a:t>
            </a:r>
          </a:p>
          <a:p>
            <a:pPr lvl="1">
              <a:lnSpc>
                <a:spcPct val="90000"/>
              </a:lnSpc>
            </a:pPr>
            <a:r>
              <a:rPr lang="en-US" dirty="0" smtClean="0"/>
              <a:t>I.e., How to get the project done!</a:t>
            </a:r>
          </a:p>
          <a:p>
            <a:pPr>
              <a:lnSpc>
                <a:spcPct val="90000"/>
              </a:lnSpc>
            </a:pPr>
            <a:endParaRPr lang="en-US" dirty="0"/>
          </a:p>
          <a:p>
            <a:endParaRPr lang="en-US" dirty="0"/>
          </a:p>
        </p:txBody>
      </p:sp>
    </p:spTree>
    <p:extLst>
      <p:ext uri="{BB962C8B-B14F-4D97-AF65-F5344CB8AC3E}">
        <p14:creationId xmlns:p14="http://schemas.microsoft.com/office/powerpoint/2010/main" val="32861037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0" cy="609600"/>
          </a:xfrm>
        </p:spPr>
        <p:txBody>
          <a:bodyPr/>
          <a:lstStyle/>
          <a:p>
            <a:r>
              <a:rPr lang="en-US" dirty="0" smtClean="0"/>
              <a:t>How do we deal with bulky Projects?</a:t>
            </a:r>
            <a:endParaRPr lang="en-US" dirty="0"/>
          </a:p>
        </p:txBody>
      </p:sp>
      <p:pic>
        <p:nvPicPr>
          <p:cNvPr id="3" name="Picture 2" descr="bigDisplayCarto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1562100"/>
            <a:ext cx="7683500" cy="4305300"/>
          </a:xfrm>
          <a:prstGeom prst="rect">
            <a:avLst/>
          </a:prstGeom>
        </p:spPr>
      </p:pic>
      <p:sp>
        <p:nvSpPr>
          <p:cNvPr id="4" name="TextBox 3"/>
          <p:cNvSpPr txBox="1"/>
          <p:nvPr/>
        </p:nvSpPr>
        <p:spPr>
          <a:xfrm>
            <a:off x="914400" y="5950803"/>
            <a:ext cx="6766746" cy="830997"/>
          </a:xfrm>
          <a:prstGeom prst="rect">
            <a:avLst/>
          </a:prstGeom>
          <a:noFill/>
        </p:spPr>
        <p:txBody>
          <a:bodyPr wrap="none" rtlCol="0">
            <a:spAutoFit/>
          </a:bodyPr>
          <a:lstStyle/>
          <a:p>
            <a:r>
              <a:rPr lang="en-US" dirty="0" smtClean="0"/>
              <a:t>And, why is it we Americans are gaining weight?</a:t>
            </a:r>
          </a:p>
          <a:p>
            <a:r>
              <a:rPr lang="en-US" dirty="0" smtClean="0"/>
              <a:t>(Just out of curiosity…)</a:t>
            </a:r>
            <a:endParaRPr lang="en-US" dirty="0"/>
          </a:p>
        </p:txBody>
      </p:sp>
    </p:spTree>
    <p:extLst>
      <p:ext uri="{BB962C8B-B14F-4D97-AF65-F5344CB8AC3E}">
        <p14:creationId xmlns:p14="http://schemas.microsoft.com/office/powerpoint/2010/main" val="31500516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lstStyle/>
          <a:p>
            <a:r>
              <a:rPr lang="en-US" dirty="0" smtClean="0"/>
              <a:t>(If you can solve this problem, you should get a Nobel prize!)</a:t>
            </a:r>
            <a:endParaRPr lang="en-US" dirty="0"/>
          </a:p>
        </p:txBody>
      </p:sp>
      <p:sp>
        <p:nvSpPr>
          <p:cNvPr id="3" name="Content Placeholder 2"/>
          <p:cNvSpPr>
            <a:spLocks noGrp="1"/>
          </p:cNvSpPr>
          <p:nvPr>
            <p:ph sz="half" idx="1"/>
          </p:nvPr>
        </p:nvSpPr>
        <p:spPr>
          <a:xfrm>
            <a:off x="457200" y="1524000"/>
            <a:ext cx="4038600" cy="5334000"/>
          </a:xfrm>
        </p:spPr>
        <p:txBody>
          <a:bodyPr/>
          <a:lstStyle/>
          <a:p>
            <a:pPr marL="0" indent="0">
              <a:buNone/>
            </a:pPr>
            <a:r>
              <a:rPr lang="en-US" sz="2400" dirty="0" smtClean="0"/>
              <a:t>NIH says:</a:t>
            </a:r>
          </a:p>
          <a:p>
            <a:r>
              <a:rPr lang="en-US" sz="2400" dirty="0" smtClean="0"/>
              <a:t>Lack of energy balance.</a:t>
            </a:r>
          </a:p>
          <a:p>
            <a:r>
              <a:rPr lang="en-US" sz="2400" dirty="0" smtClean="0"/>
              <a:t>An inactive lifestyle.</a:t>
            </a:r>
          </a:p>
          <a:p>
            <a:r>
              <a:rPr lang="en-US" sz="2400" dirty="0" smtClean="0"/>
              <a:t>Environment:</a:t>
            </a:r>
          </a:p>
          <a:p>
            <a:pPr lvl="1"/>
            <a:r>
              <a:rPr lang="en-US" sz="2000" dirty="0" smtClean="0"/>
              <a:t>Lack of easy access to places to exercise.</a:t>
            </a:r>
          </a:p>
          <a:p>
            <a:pPr lvl="1"/>
            <a:r>
              <a:rPr lang="en-US" sz="2000" dirty="0" smtClean="0"/>
              <a:t>Work schedules.</a:t>
            </a:r>
          </a:p>
          <a:p>
            <a:pPr lvl="1"/>
            <a:r>
              <a:rPr lang="en-US" sz="2000" dirty="0" smtClean="0"/>
              <a:t>Oversized food portions.</a:t>
            </a:r>
          </a:p>
          <a:p>
            <a:pPr lvl="1"/>
            <a:r>
              <a:rPr lang="en-US" sz="2000" dirty="0" smtClean="0"/>
              <a:t>Lack of access to healthy foods.</a:t>
            </a:r>
          </a:p>
          <a:p>
            <a:pPr lvl="1"/>
            <a:r>
              <a:rPr lang="en-US" sz="2000" dirty="0" smtClean="0"/>
              <a:t>Food advertising.</a:t>
            </a:r>
          </a:p>
        </p:txBody>
      </p:sp>
      <p:sp>
        <p:nvSpPr>
          <p:cNvPr id="4" name="Content Placeholder 3"/>
          <p:cNvSpPr>
            <a:spLocks noGrp="1"/>
          </p:cNvSpPr>
          <p:nvPr>
            <p:ph sz="half" idx="2"/>
          </p:nvPr>
        </p:nvSpPr>
        <p:spPr>
          <a:xfrm>
            <a:off x="4648200" y="1524000"/>
            <a:ext cx="4038600" cy="5334000"/>
          </a:xfrm>
        </p:spPr>
        <p:txBody>
          <a:bodyPr/>
          <a:lstStyle/>
          <a:p>
            <a:r>
              <a:rPr lang="en-US" sz="2400" dirty="0"/>
              <a:t>Genes and family history.</a:t>
            </a:r>
          </a:p>
          <a:p>
            <a:r>
              <a:rPr lang="en-US" sz="2400" dirty="0"/>
              <a:t>Health conditions (hormones, etc.)</a:t>
            </a:r>
          </a:p>
          <a:p>
            <a:r>
              <a:rPr lang="en-US" sz="2400" dirty="0"/>
              <a:t>Medicines.</a:t>
            </a:r>
          </a:p>
          <a:p>
            <a:r>
              <a:rPr lang="en-US" sz="2400" dirty="0"/>
              <a:t>Emotional factors.</a:t>
            </a:r>
          </a:p>
          <a:p>
            <a:r>
              <a:rPr lang="en-US" sz="2400" dirty="0"/>
              <a:t>Stopping smoking!</a:t>
            </a:r>
          </a:p>
          <a:p>
            <a:r>
              <a:rPr lang="en-US" sz="2400" dirty="0"/>
              <a:t>Age.</a:t>
            </a:r>
          </a:p>
          <a:p>
            <a:r>
              <a:rPr lang="en-US" sz="2400" dirty="0"/>
              <a:t>Pregnancy.</a:t>
            </a:r>
          </a:p>
          <a:p>
            <a:r>
              <a:rPr lang="en-US" sz="2400" dirty="0"/>
              <a:t>Lack of sleep.</a:t>
            </a:r>
          </a:p>
          <a:p>
            <a:endParaRPr lang="en-US" sz="2400" dirty="0"/>
          </a:p>
          <a:p>
            <a:endParaRPr lang="en-US" sz="2400" dirty="0"/>
          </a:p>
        </p:txBody>
      </p:sp>
      <p:sp>
        <p:nvSpPr>
          <p:cNvPr id="5" name="TextBox 4"/>
          <p:cNvSpPr txBox="1"/>
          <p:nvPr/>
        </p:nvSpPr>
        <p:spPr>
          <a:xfrm>
            <a:off x="609600" y="5862935"/>
            <a:ext cx="7911841" cy="461665"/>
          </a:xfrm>
          <a:prstGeom prst="rect">
            <a:avLst/>
          </a:prstGeom>
          <a:noFill/>
        </p:spPr>
        <p:txBody>
          <a:bodyPr wrap="none" rtlCol="0">
            <a:spAutoFit/>
          </a:bodyPr>
          <a:lstStyle/>
          <a:p>
            <a:r>
              <a:rPr lang="en-US" dirty="0" smtClean="0"/>
              <a:t>Working on software projects has become equally tough!</a:t>
            </a:r>
            <a:endParaRPr lang="en-US" dirty="0"/>
          </a:p>
        </p:txBody>
      </p:sp>
    </p:spTree>
    <p:extLst>
      <p:ext uri="{BB962C8B-B14F-4D97-AF65-F5344CB8AC3E}">
        <p14:creationId xmlns:p14="http://schemas.microsoft.com/office/powerpoint/2010/main" val="31476055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Title 1"/>
          <p:cNvSpPr>
            <a:spLocks noGrp="1"/>
          </p:cNvSpPr>
          <p:nvPr>
            <p:ph type="title" idx="4294967295"/>
          </p:nvPr>
        </p:nvSpPr>
        <p:spPr/>
        <p:txBody>
          <a:bodyPr bIns="91440" anchor="b"/>
          <a:lstStyle/>
          <a:p>
            <a:pPr eaLnBrk="1" hangingPunct="1"/>
            <a:r>
              <a:rPr lang="en-US"/>
              <a:t>Multiple-Team Projects</a:t>
            </a:r>
          </a:p>
        </p:txBody>
      </p:sp>
      <p:sp>
        <p:nvSpPr>
          <p:cNvPr id="930819" name="Content Placeholder 2"/>
          <p:cNvSpPr>
            <a:spLocks noGrp="1"/>
          </p:cNvSpPr>
          <p:nvPr>
            <p:ph sz="quarter" idx="4294967295"/>
          </p:nvPr>
        </p:nvSpPr>
        <p:spPr/>
        <p:txBody>
          <a:bodyPr/>
          <a:lstStyle/>
          <a:p>
            <a:pPr marL="273050" indent="-273050" eaLnBrk="1" hangingPunct="1"/>
            <a:r>
              <a:rPr lang="en-US" dirty="0"/>
              <a:t>What happens when the project is so large that one project team cannot handle it?</a:t>
            </a:r>
          </a:p>
          <a:p>
            <a:pPr lvl="1" eaLnBrk="1" hangingPunct="1"/>
            <a:r>
              <a:rPr lang="en-US" dirty="0"/>
              <a:t>Break the project into parts</a:t>
            </a:r>
          </a:p>
          <a:p>
            <a:pPr lvl="1" eaLnBrk="1" hangingPunct="1"/>
            <a:r>
              <a:rPr lang="en-US" dirty="0"/>
              <a:t>Recruit and assign more senior people</a:t>
            </a:r>
          </a:p>
          <a:p>
            <a:pPr lvl="1" eaLnBrk="1" hangingPunct="1"/>
            <a:r>
              <a:rPr lang="en-US" dirty="0"/>
              <a:t>Beg out of project and look for one your size</a:t>
            </a:r>
            <a:r>
              <a:rPr lang="en-US" dirty="0" smtClean="0"/>
              <a:t>…</a:t>
            </a:r>
            <a:br>
              <a:rPr lang="en-US" dirty="0" smtClean="0"/>
            </a:br>
            <a:r>
              <a:rPr lang="en-US" dirty="0" smtClean="0"/>
              <a:t> </a:t>
            </a:r>
          </a:p>
          <a:p>
            <a:pPr marL="273050" indent="-273050" eaLnBrk="1" hangingPunct="1"/>
            <a:r>
              <a:rPr lang="en-US" dirty="0" smtClean="0"/>
              <a:t>Organize </a:t>
            </a:r>
            <a:r>
              <a:rPr lang="en-US" dirty="0"/>
              <a:t>around different team approaches</a:t>
            </a:r>
          </a:p>
          <a:p>
            <a:pPr lvl="1" eaLnBrk="1" hangingPunct="1"/>
            <a:r>
              <a:rPr lang="en-US" dirty="0"/>
              <a:t>Project Office</a:t>
            </a:r>
          </a:p>
          <a:p>
            <a:pPr lvl="1" eaLnBrk="1" hangingPunct="1"/>
            <a:r>
              <a:rPr lang="en-US" dirty="0"/>
              <a:t>Core team</a:t>
            </a:r>
          </a:p>
          <a:p>
            <a:pPr lvl="1" eaLnBrk="1" hangingPunct="1"/>
            <a:r>
              <a:rPr lang="en-US" dirty="0"/>
              <a:t>Super team</a:t>
            </a:r>
          </a:p>
        </p:txBody>
      </p:sp>
    </p:spTree>
    <p:extLst>
      <p:ext uri="{BB962C8B-B14F-4D97-AF65-F5344CB8AC3E}">
        <p14:creationId xmlns:p14="http://schemas.microsoft.com/office/powerpoint/2010/main" val="3043204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081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0819">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0819">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0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85" name="Picture 7" descr="042618 fg0903.jpg"/>
          <p:cNvPicPr>
            <a:picLocks noChangeAspect="1"/>
          </p:cNvPicPr>
          <p:nvPr/>
        </p:nvPicPr>
        <p:blipFill>
          <a:blip r:embed="rId3"/>
          <a:srcRect/>
          <a:stretch>
            <a:fillRect/>
          </a:stretch>
        </p:blipFill>
        <p:spPr bwMode="auto">
          <a:xfrm>
            <a:off x="5029200" y="869950"/>
            <a:ext cx="4038600" cy="2711450"/>
          </a:xfrm>
          <a:prstGeom prst="rect">
            <a:avLst/>
          </a:prstGeom>
          <a:noFill/>
          <a:ln w="9525">
            <a:noFill/>
            <a:miter lim="800000"/>
            <a:headEnd/>
            <a:tailEnd/>
          </a:ln>
          <a:effectLst/>
        </p:spPr>
      </p:pic>
      <p:sp>
        <p:nvSpPr>
          <p:cNvPr id="942082" name="Rectangle 2"/>
          <p:cNvSpPr>
            <a:spLocks noGrp="1" noChangeArrowheads="1"/>
          </p:cNvSpPr>
          <p:nvPr>
            <p:ph type="title"/>
          </p:nvPr>
        </p:nvSpPr>
        <p:spPr>
          <a:xfrm>
            <a:off x="381000" y="304800"/>
            <a:ext cx="8229600" cy="609600"/>
          </a:xfrm>
          <a:effectLst>
            <a:outerShdw blurRad="50800" dist="38100" dir="2700000" algn="br">
              <a:srgbClr val="000000">
                <a:alpha val="43000"/>
              </a:srgbClr>
            </a:outerShdw>
          </a:effectLst>
        </p:spPr>
        <p:txBody>
          <a:bodyPr/>
          <a:lstStyle/>
          <a:p>
            <a:r>
              <a:rPr lang="en-US" dirty="0"/>
              <a:t>Project Office</a:t>
            </a:r>
          </a:p>
        </p:txBody>
      </p:sp>
      <p:sp>
        <p:nvSpPr>
          <p:cNvPr id="942083" name="Rectangle 3"/>
          <p:cNvSpPr>
            <a:spLocks noGrp="1" noChangeArrowheads="1"/>
          </p:cNvSpPr>
          <p:nvPr>
            <p:ph type="body" idx="1"/>
          </p:nvPr>
        </p:nvSpPr>
        <p:spPr>
          <a:xfrm>
            <a:off x="228600" y="914400"/>
            <a:ext cx="8458200" cy="5486400"/>
          </a:xfrm>
        </p:spPr>
        <p:txBody>
          <a:bodyPr/>
          <a:lstStyle/>
          <a:p>
            <a:pPr>
              <a:lnSpc>
                <a:spcPct val="90000"/>
              </a:lnSpc>
            </a:pPr>
            <a:r>
              <a:rPr lang="en-US" sz="2400" dirty="0"/>
              <a:t>Layer of management </a:t>
            </a:r>
            <a:r>
              <a:rPr lang="en-US" sz="2400" dirty="0" smtClean="0"/>
              <a:t>support </a:t>
            </a:r>
            <a:r>
              <a:rPr lang="en-US" sz="2400" dirty="0"/>
              <a:t>and </a:t>
            </a:r>
            <a:r>
              <a:rPr lang="en-US" sz="2400" dirty="0" smtClean="0"/>
              <a:t/>
            </a:r>
            <a:br>
              <a:rPr lang="en-US" sz="2400" dirty="0" smtClean="0"/>
            </a:br>
            <a:r>
              <a:rPr lang="en-US" sz="2400" dirty="0" smtClean="0"/>
              <a:t>coordination </a:t>
            </a:r>
            <a:r>
              <a:rPr lang="en-US" sz="2400" dirty="0"/>
              <a:t>between </a:t>
            </a:r>
            <a:r>
              <a:rPr lang="en-US" sz="2400" dirty="0" smtClean="0"/>
              <a:t>the teams </a:t>
            </a:r>
            <a:endParaRPr lang="en-US" sz="2400" dirty="0"/>
          </a:p>
          <a:p>
            <a:pPr lvl="1">
              <a:lnSpc>
                <a:spcPct val="90000"/>
              </a:lnSpc>
            </a:pPr>
            <a:r>
              <a:rPr lang="en-US" sz="2000" dirty="0"/>
              <a:t>Temporary structure for of a big </a:t>
            </a:r>
            <a:r>
              <a:rPr lang="en-US" sz="2000" dirty="0" smtClean="0"/>
              <a:t>projects</a:t>
            </a:r>
            <a:br>
              <a:rPr lang="en-US" sz="2000" dirty="0" smtClean="0"/>
            </a:br>
            <a:endParaRPr lang="en-US" sz="2000" dirty="0"/>
          </a:p>
          <a:p>
            <a:pPr>
              <a:lnSpc>
                <a:spcPct val="90000"/>
              </a:lnSpc>
            </a:pPr>
            <a:r>
              <a:rPr lang="en-US" sz="2400" dirty="0"/>
              <a:t>Program Office Manager</a:t>
            </a:r>
            <a:r>
              <a:rPr lang="en-US" sz="2400" dirty="0" smtClean="0"/>
              <a:t> (POM) </a:t>
            </a:r>
            <a:br>
              <a:rPr lang="en-US" sz="2400" dirty="0" smtClean="0"/>
            </a:br>
            <a:r>
              <a:rPr lang="en-US" sz="2400" dirty="0" smtClean="0"/>
              <a:t>is a </a:t>
            </a:r>
            <a:r>
              <a:rPr lang="en-US" sz="2400" dirty="0"/>
              <a:t>coordinating role</a:t>
            </a:r>
          </a:p>
          <a:p>
            <a:pPr lvl="1">
              <a:lnSpc>
                <a:spcPct val="90000"/>
              </a:lnSpc>
            </a:pPr>
            <a:r>
              <a:rPr lang="en-US" sz="2000" dirty="0"/>
              <a:t>Each team operates </a:t>
            </a:r>
            <a:br>
              <a:rPr lang="en-US" sz="2000" dirty="0"/>
            </a:br>
            <a:r>
              <a:rPr lang="en-US" sz="2000" dirty="0"/>
              <a:t>independently reporting to POM </a:t>
            </a:r>
            <a:endParaRPr lang="en-US" sz="2000" dirty="0" smtClean="0"/>
          </a:p>
          <a:p>
            <a:pPr lvl="1">
              <a:lnSpc>
                <a:spcPct val="90000"/>
              </a:lnSpc>
            </a:pPr>
            <a:r>
              <a:rPr lang="en-US" sz="2000" dirty="0" smtClean="0"/>
              <a:t>Consolidates </a:t>
            </a:r>
            <a:r>
              <a:rPr lang="en-US" sz="2000" dirty="0"/>
              <a:t>reporting to upper management</a:t>
            </a:r>
          </a:p>
          <a:p>
            <a:pPr lvl="1">
              <a:lnSpc>
                <a:spcPct val="90000"/>
              </a:lnSpc>
            </a:pPr>
            <a:r>
              <a:rPr lang="en-US" sz="2000" dirty="0" smtClean="0"/>
              <a:t>Scales </a:t>
            </a:r>
            <a:r>
              <a:rPr lang="en-US" sz="2000" dirty="0"/>
              <a:t>really well to large projects and </a:t>
            </a:r>
            <a:r>
              <a:rPr lang="en-US" sz="2000" dirty="0" smtClean="0"/>
              <a:t>teams</a:t>
            </a:r>
            <a:br>
              <a:rPr lang="en-US" sz="2000" dirty="0" smtClean="0"/>
            </a:br>
            <a:endParaRPr lang="en-US" sz="2000" dirty="0"/>
          </a:p>
          <a:p>
            <a:pPr>
              <a:lnSpc>
                <a:spcPct val="90000"/>
              </a:lnSpc>
            </a:pPr>
            <a:r>
              <a:rPr lang="en-US" sz="2400" dirty="0"/>
              <a:t>Challenges</a:t>
            </a:r>
          </a:p>
          <a:p>
            <a:pPr lvl="1">
              <a:lnSpc>
                <a:spcPct val="90000"/>
              </a:lnSpc>
            </a:pPr>
            <a:r>
              <a:rPr lang="en-US" sz="2000" dirty="0"/>
              <a:t>Lots of pressure on the project office</a:t>
            </a:r>
          </a:p>
          <a:p>
            <a:pPr lvl="1">
              <a:lnSpc>
                <a:spcPct val="90000"/>
              </a:lnSpc>
            </a:pPr>
            <a:r>
              <a:rPr lang="en-US" sz="2000" dirty="0"/>
              <a:t>Must remain mindful of overall vision of the project </a:t>
            </a:r>
          </a:p>
          <a:p>
            <a:pPr lvl="1">
              <a:lnSpc>
                <a:spcPct val="90000"/>
              </a:lnSpc>
            </a:pPr>
            <a:r>
              <a:rPr lang="en-US" sz="2000" dirty="0"/>
              <a:t>Must avoid letting individual interests impede overall success</a:t>
            </a:r>
          </a:p>
          <a:p>
            <a:pPr lvl="1">
              <a:lnSpc>
                <a:spcPct val="90000"/>
              </a:lnSpc>
            </a:pPr>
            <a:r>
              <a:rPr lang="en-US" sz="2000" dirty="0" smtClean="0"/>
              <a:t>It </a:t>
            </a:r>
            <a:r>
              <a:rPr lang="en-US" sz="2000" dirty="0"/>
              <a:t>doesn’t handle risk all that </a:t>
            </a:r>
            <a:r>
              <a:rPr lang="en-US" sz="2000" dirty="0" smtClean="0"/>
              <a:t>well</a:t>
            </a:r>
            <a:endParaRPr lang="en-US" sz="2000" dirty="0"/>
          </a:p>
        </p:txBody>
      </p:sp>
    </p:spTree>
    <p:extLst>
      <p:ext uri="{BB962C8B-B14F-4D97-AF65-F5344CB8AC3E}">
        <p14:creationId xmlns:p14="http://schemas.microsoft.com/office/powerpoint/2010/main" val="19025045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08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208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208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08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208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208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208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208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20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1060" name="Picture 6" descr="042618 fg0904.jpg"/>
          <p:cNvPicPr>
            <a:picLocks noChangeAspect="1"/>
          </p:cNvPicPr>
          <p:nvPr/>
        </p:nvPicPr>
        <p:blipFill>
          <a:blip r:embed="rId3"/>
          <a:srcRect/>
          <a:stretch>
            <a:fillRect/>
          </a:stretch>
        </p:blipFill>
        <p:spPr bwMode="auto">
          <a:xfrm>
            <a:off x="5211726" y="762000"/>
            <a:ext cx="3856074" cy="2590800"/>
          </a:xfrm>
          <a:prstGeom prst="rect">
            <a:avLst/>
          </a:prstGeom>
          <a:noFill/>
          <a:ln w="9525">
            <a:noFill/>
            <a:miter lim="800000"/>
            <a:headEnd/>
            <a:tailEnd/>
          </a:ln>
          <a:effectLst/>
        </p:spPr>
      </p:pic>
      <p:sp>
        <p:nvSpPr>
          <p:cNvPr id="941058" name="Rectangle 2"/>
          <p:cNvSpPr>
            <a:spLocks noGrp="1" noChangeArrowheads="1"/>
          </p:cNvSpPr>
          <p:nvPr>
            <p:ph type="title"/>
          </p:nvPr>
        </p:nvSpPr>
        <p:spPr>
          <a:xfrm>
            <a:off x="457200" y="304800"/>
            <a:ext cx="8229600" cy="609600"/>
          </a:xfrm>
          <a:effectLst>
            <a:outerShdw blurRad="50800" dist="38100" dir="2700000" algn="br">
              <a:srgbClr val="000000">
                <a:alpha val="43000"/>
              </a:srgbClr>
            </a:outerShdw>
          </a:effectLst>
        </p:spPr>
        <p:txBody>
          <a:bodyPr/>
          <a:lstStyle/>
          <a:p>
            <a:r>
              <a:rPr lang="en-US" dirty="0">
                <a:solidFill>
                  <a:srgbClr val="000000"/>
                </a:solidFill>
              </a:rPr>
              <a:t>Core Team</a:t>
            </a:r>
          </a:p>
        </p:txBody>
      </p:sp>
      <p:sp>
        <p:nvSpPr>
          <p:cNvPr id="941059" name="Rectangle 3"/>
          <p:cNvSpPr>
            <a:spLocks noGrp="1" noChangeArrowheads="1"/>
          </p:cNvSpPr>
          <p:nvPr>
            <p:ph type="body" idx="1"/>
          </p:nvPr>
        </p:nvSpPr>
        <p:spPr>
          <a:xfrm>
            <a:off x="381000" y="1143000"/>
            <a:ext cx="8763000" cy="5105400"/>
          </a:xfrm>
        </p:spPr>
        <p:txBody>
          <a:bodyPr/>
          <a:lstStyle/>
          <a:p>
            <a:pPr>
              <a:lnSpc>
                <a:spcPct val="90000"/>
              </a:lnSpc>
            </a:pPr>
            <a:r>
              <a:rPr lang="en-US" sz="2400" dirty="0"/>
              <a:t>Similar to the PO, but </a:t>
            </a:r>
            <a:r>
              <a:rPr lang="en-US" sz="2400" dirty="0" smtClean="0"/>
              <a:t>it </a:t>
            </a:r>
            <a:r>
              <a:rPr lang="en-US" sz="2400" dirty="0"/>
              <a:t>has </a:t>
            </a:r>
            <a:r>
              <a:rPr lang="en-US" sz="2400" dirty="0" smtClean="0"/>
              <a:t/>
            </a:r>
            <a:br>
              <a:rPr lang="en-US" sz="2400" dirty="0" smtClean="0"/>
            </a:br>
            <a:r>
              <a:rPr lang="en-US" sz="2400" dirty="0" smtClean="0"/>
              <a:t>an </a:t>
            </a:r>
            <a:r>
              <a:rPr lang="en-US" sz="2400" dirty="0"/>
              <a:t>advisory </a:t>
            </a:r>
            <a:r>
              <a:rPr lang="en-US" sz="2400" dirty="0" smtClean="0"/>
              <a:t>committee</a:t>
            </a:r>
            <a:br>
              <a:rPr lang="en-US" sz="2400" dirty="0" smtClean="0"/>
            </a:br>
            <a:endParaRPr lang="en-US" sz="2400" dirty="0" smtClean="0"/>
          </a:p>
          <a:p>
            <a:pPr>
              <a:lnSpc>
                <a:spcPct val="90000"/>
              </a:lnSpc>
            </a:pPr>
            <a:r>
              <a:rPr lang="en-US" sz="2400" dirty="0" smtClean="0"/>
              <a:t>Subject </a:t>
            </a:r>
            <a:r>
              <a:rPr lang="en-US" sz="2400" dirty="0"/>
              <a:t>matter experts</a:t>
            </a:r>
            <a:r>
              <a:rPr lang="en-US" sz="2400" dirty="0" smtClean="0"/>
              <a:t> work </a:t>
            </a:r>
            <a:br>
              <a:rPr lang="en-US" sz="2400" dirty="0" smtClean="0"/>
            </a:br>
            <a:r>
              <a:rPr lang="en-US" sz="2400" dirty="0" smtClean="0"/>
              <a:t>with </a:t>
            </a:r>
            <a:r>
              <a:rPr lang="en-US" sz="2400" dirty="0"/>
              <a:t>teams as advisors</a:t>
            </a:r>
            <a:endParaRPr lang="en-US" sz="2400" dirty="0" smtClean="0"/>
          </a:p>
          <a:p>
            <a:pPr lvl="1">
              <a:lnSpc>
                <a:spcPct val="90000"/>
              </a:lnSpc>
            </a:pPr>
            <a:r>
              <a:rPr lang="en-US" sz="2000" dirty="0" smtClean="0"/>
              <a:t>Temporary Structure</a:t>
            </a:r>
          </a:p>
          <a:p>
            <a:pPr lvl="1">
              <a:lnSpc>
                <a:spcPct val="90000"/>
              </a:lnSpc>
            </a:pPr>
            <a:r>
              <a:rPr lang="en-US" sz="2000" dirty="0"/>
              <a:t>Core team </a:t>
            </a:r>
            <a:r>
              <a:rPr lang="en-US" sz="2000" dirty="0" smtClean="0"/>
              <a:t>produces overall plan</a:t>
            </a:r>
            <a:endParaRPr lang="en-US" sz="2000" dirty="0"/>
          </a:p>
          <a:p>
            <a:pPr lvl="1">
              <a:lnSpc>
                <a:spcPct val="90000"/>
              </a:lnSpc>
            </a:pPr>
            <a:r>
              <a:rPr lang="en-US" sz="2000" dirty="0"/>
              <a:t>Good for resolving conflicts, handling risks,</a:t>
            </a:r>
            <a:r>
              <a:rPr lang="en-US" sz="2000" dirty="0" smtClean="0"/>
              <a:t> and </a:t>
            </a:r>
            <a:r>
              <a:rPr lang="en-US" sz="2000" dirty="0"/>
              <a:t>coordinating</a:t>
            </a:r>
            <a:r>
              <a:rPr lang="en-US" sz="2000" dirty="0" smtClean="0"/>
              <a:t> work </a:t>
            </a:r>
            <a:r>
              <a:rPr lang="en-US" sz="2000" dirty="0"/>
              <a:t>of several teams</a:t>
            </a:r>
            <a:endParaRPr lang="en-US" sz="2000" dirty="0" smtClean="0"/>
          </a:p>
          <a:p>
            <a:pPr lvl="1">
              <a:lnSpc>
                <a:spcPct val="90000"/>
              </a:lnSpc>
            </a:pPr>
            <a:r>
              <a:rPr lang="en-US" sz="2000" dirty="0" smtClean="0"/>
              <a:t>Teams </a:t>
            </a:r>
            <a:r>
              <a:rPr lang="en-US" sz="2000" dirty="0"/>
              <a:t>retain their </a:t>
            </a:r>
            <a:r>
              <a:rPr lang="en-US" sz="2000" dirty="0" smtClean="0"/>
              <a:t>individuality</a:t>
            </a:r>
            <a:br>
              <a:rPr lang="en-US" sz="2000" dirty="0" smtClean="0"/>
            </a:br>
            <a:endParaRPr lang="en-US" sz="2000" dirty="0"/>
          </a:p>
          <a:p>
            <a:pPr>
              <a:lnSpc>
                <a:spcPct val="90000"/>
              </a:lnSpc>
            </a:pPr>
            <a:r>
              <a:rPr lang="en-US" sz="2400" dirty="0"/>
              <a:t>Problem: May not scale well to large projects</a:t>
            </a:r>
          </a:p>
          <a:p>
            <a:pPr lvl="1">
              <a:lnSpc>
                <a:spcPct val="90000"/>
              </a:lnSpc>
            </a:pPr>
            <a:r>
              <a:rPr lang="en-US" sz="2000" dirty="0"/>
              <a:t>Must manage competing priorities just like in project </a:t>
            </a:r>
            <a:r>
              <a:rPr lang="en-US" sz="2000" dirty="0" smtClean="0"/>
              <a:t>office</a:t>
            </a:r>
          </a:p>
          <a:p>
            <a:pPr lvl="1">
              <a:lnSpc>
                <a:spcPct val="90000"/>
              </a:lnSpc>
            </a:pPr>
            <a:r>
              <a:rPr lang="en-US" sz="2000" dirty="0"/>
              <a:t>Not very good for professional development</a:t>
            </a:r>
            <a:endParaRPr lang="en-US" sz="2000" dirty="0" smtClean="0"/>
          </a:p>
          <a:p>
            <a:pPr lvl="2">
              <a:lnSpc>
                <a:spcPct val="90000"/>
              </a:lnSpc>
            </a:pPr>
            <a:r>
              <a:rPr lang="en-US" sz="2000" dirty="0" smtClean="0"/>
              <a:t>Difficult to train next </a:t>
            </a:r>
            <a:r>
              <a:rPr lang="en-US" sz="2000" dirty="0"/>
              <a:t>generation of core </a:t>
            </a:r>
            <a:r>
              <a:rPr lang="en-US" sz="2000" dirty="0" smtClean="0"/>
              <a:t>team members</a:t>
            </a:r>
            <a:endParaRPr lang="en-US" sz="2000" dirty="0"/>
          </a:p>
        </p:txBody>
      </p:sp>
    </p:spTree>
    <p:extLst>
      <p:ext uri="{BB962C8B-B14F-4D97-AF65-F5344CB8AC3E}">
        <p14:creationId xmlns:p14="http://schemas.microsoft.com/office/powerpoint/2010/main" val="37791697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105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105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105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105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105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10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105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10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10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0036" name="Picture 6" descr="042618 fg0905.jpg"/>
          <p:cNvPicPr>
            <a:picLocks noChangeAspect="1"/>
          </p:cNvPicPr>
          <p:nvPr/>
        </p:nvPicPr>
        <p:blipFill>
          <a:blip r:embed="rId2"/>
          <a:srcRect/>
          <a:stretch>
            <a:fillRect/>
          </a:stretch>
        </p:blipFill>
        <p:spPr bwMode="auto">
          <a:xfrm>
            <a:off x="4876800" y="1050925"/>
            <a:ext cx="4191000" cy="2835275"/>
          </a:xfrm>
          <a:prstGeom prst="rect">
            <a:avLst/>
          </a:prstGeom>
          <a:noFill/>
          <a:ln w="9525">
            <a:noFill/>
            <a:miter lim="800000"/>
            <a:headEnd/>
            <a:tailEnd/>
          </a:ln>
          <a:effectLst/>
        </p:spPr>
      </p:pic>
      <p:sp>
        <p:nvSpPr>
          <p:cNvPr id="940034" name="Rectangle 2"/>
          <p:cNvSpPr>
            <a:spLocks noGrp="1" noChangeArrowheads="1"/>
          </p:cNvSpPr>
          <p:nvPr>
            <p:ph type="title"/>
          </p:nvPr>
        </p:nvSpPr>
        <p:spPr>
          <a:xfrm>
            <a:off x="457200" y="304800"/>
            <a:ext cx="8229600" cy="609600"/>
          </a:xfrm>
          <a:effectLst>
            <a:outerShdw blurRad="50800" dist="38100" dir="2700000" algn="br">
              <a:srgbClr val="000000">
                <a:alpha val="43000"/>
              </a:srgbClr>
            </a:outerShdw>
          </a:effectLst>
        </p:spPr>
        <p:txBody>
          <a:bodyPr/>
          <a:lstStyle/>
          <a:p>
            <a:r>
              <a:rPr lang="en-US" dirty="0">
                <a:solidFill>
                  <a:srgbClr val="000000"/>
                </a:solidFill>
              </a:rPr>
              <a:t>Super</a:t>
            </a:r>
            <a:r>
              <a:rPr lang="en-US" dirty="0" smtClean="0">
                <a:solidFill>
                  <a:srgbClr val="000000"/>
                </a:solidFill>
              </a:rPr>
              <a:t> Teams </a:t>
            </a:r>
            <a:endParaRPr lang="en-US" dirty="0">
              <a:solidFill>
                <a:srgbClr val="000000"/>
              </a:solidFill>
            </a:endParaRPr>
          </a:p>
        </p:txBody>
      </p:sp>
      <p:sp>
        <p:nvSpPr>
          <p:cNvPr id="940035" name="Rectangle 3"/>
          <p:cNvSpPr>
            <a:spLocks noGrp="1" noChangeArrowheads="1"/>
          </p:cNvSpPr>
          <p:nvPr>
            <p:ph type="body" idx="1"/>
          </p:nvPr>
        </p:nvSpPr>
        <p:spPr>
          <a:xfrm>
            <a:off x="457200" y="914400"/>
            <a:ext cx="8001000" cy="5486400"/>
          </a:xfrm>
        </p:spPr>
        <p:txBody>
          <a:bodyPr/>
          <a:lstStyle/>
          <a:p>
            <a:pPr>
              <a:lnSpc>
                <a:spcPct val="90000"/>
              </a:lnSpc>
            </a:pPr>
            <a:r>
              <a:rPr lang="en-US" sz="2400" dirty="0"/>
              <a:t>Super teams like most </a:t>
            </a:r>
            <a:r>
              <a:rPr lang="en-US" sz="2400" dirty="0" smtClean="0"/>
              <a:t>projects </a:t>
            </a:r>
            <a:br>
              <a:rPr lang="en-US" sz="2400" dirty="0" smtClean="0"/>
            </a:br>
            <a:r>
              <a:rPr lang="en-US" sz="2400" dirty="0" smtClean="0"/>
              <a:t>just </a:t>
            </a:r>
            <a:r>
              <a:rPr lang="en-US" sz="2400" dirty="0"/>
              <a:t>bigger</a:t>
            </a:r>
          </a:p>
          <a:p>
            <a:pPr lvl="1">
              <a:lnSpc>
                <a:spcPct val="90000"/>
              </a:lnSpc>
            </a:pPr>
            <a:r>
              <a:rPr lang="en-US" sz="2000" dirty="0"/>
              <a:t>Integrate various teams </a:t>
            </a:r>
            <a:br>
              <a:rPr lang="en-US" sz="2000" dirty="0"/>
            </a:br>
            <a:r>
              <a:rPr lang="en-US" sz="2000" dirty="0"/>
              <a:t>into a huge super team</a:t>
            </a:r>
          </a:p>
          <a:p>
            <a:pPr lvl="1">
              <a:lnSpc>
                <a:spcPct val="90000"/>
              </a:lnSpc>
            </a:pPr>
            <a:r>
              <a:rPr lang="en-US" sz="2000" dirty="0"/>
              <a:t>Divide them into groups </a:t>
            </a:r>
            <a:r>
              <a:rPr lang="en-US" sz="2000" dirty="0" smtClean="0"/>
              <a:t>that </a:t>
            </a:r>
            <a:br>
              <a:rPr lang="en-US" sz="2000" dirty="0" smtClean="0"/>
            </a:br>
            <a:r>
              <a:rPr lang="en-US" sz="2000" dirty="0" smtClean="0"/>
              <a:t>focus </a:t>
            </a:r>
            <a:r>
              <a:rPr lang="en-US" sz="2000" dirty="0"/>
              <a:t>on a particular </a:t>
            </a:r>
            <a:r>
              <a:rPr lang="en-US" sz="2000" dirty="0" smtClean="0"/>
              <a:t>aspect</a:t>
            </a:r>
            <a:br>
              <a:rPr lang="en-US" sz="2000" dirty="0" smtClean="0"/>
            </a:br>
            <a:endParaRPr lang="en-US" sz="2000" dirty="0"/>
          </a:p>
          <a:p>
            <a:pPr>
              <a:lnSpc>
                <a:spcPct val="90000"/>
              </a:lnSpc>
            </a:pPr>
            <a:r>
              <a:rPr lang="en-US" sz="2400" dirty="0"/>
              <a:t>Single PM responsible</a:t>
            </a:r>
            <a:r>
              <a:rPr lang="en-US" sz="2400" dirty="0" smtClean="0"/>
              <a:t> </a:t>
            </a:r>
          </a:p>
          <a:p>
            <a:pPr lvl="1">
              <a:lnSpc>
                <a:spcPct val="90000"/>
              </a:lnSpc>
            </a:pPr>
            <a:r>
              <a:rPr lang="en-US" sz="2000" dirty="0" smtClean="0"/>
              <a:t>Unified </a:t>
            </a:r>
            <a:r>
              <a:rPr lang="en-US" sz="2000" dirty="0"/>
              <a:t>process</a:t>
            </a:r>
            <a:endParaRPr lang="en-US" sz="2000" dirty="0" smtClean="0"/>
          </a:p>
          <a:p>
            <a:pPr lvl="1">
              <a:lnSpc>
                <a:spcPct val="90000"/>
              </a:lnSpc>
            </a:pPr>
            <a:r>
              <a:rPr lang="en-US" sz="2000" dirty="0" smtClean="0"/>
              <a:t>Unified </a:t>
            </a:r>
            <a:r>
              <a:rPr lang="en-US" sz="2000" dirty="0"/>
              <a:t>way of handling risks</a:t>
            </a:r>
            <a:endParaRPr lang="en-US" sz="2000" dirty="0" smtClean="0"/>
          </a:p>
          <a:p>
            <a:pPr lvl="1">
              <a:lnSpc>
                <a:spcPct val="90000"/>
              </a:lnSpc>
            </a:pPr>
            <a:r>
              <a:rPr lang="en-US" sz="2000" dirty="0" smtClean="0"/>
              <a:t>Common </a:t>
            </a:r>
            <a:r>
              <a:rPr lang="en-US" sz="2000" dirty="0"/>
              <a:t>plan and a standard set of </a:t>
            </a:r>
            <a:r>
              <a:rPr lang="en-US" sz="2000" dirty="0" smtClean="0"/>
              <a:t>practices</a:t>
            </a:r>
            <a:br>
              <a:rPr lang="en-US" sz="2000" dirty="0" smtClean="0"/>
            </a:br>
            <a:endParaRPr lang="en-US" sz="2000" dirty="0" smtClean="0"/>
          </a:p>
          <a:p>
            <a:pPr>
              <a:lnSpc>
                <a:spcPct val="90000"/>
              </a:lnSpc>
            </a:pPr>
            <a:r>
              <a:rPr lang="en-US" sz="2400" dirty="0"/>
              <a:t>Can handle risks and conflicts the best of the lot, but cannot handle huge projects</a:t>
            </a:r>
          </a:p>
          <a:p>
            <a:pPr>
              <a:lnSpc>
                <a:spcPct val="90000"/>
              </a:lnSpc>
            </a:pPr>
            <a:r>
              <a:rPr lang="en-US" sz="2400" dirty="0"/>
              <a:t>Standardizing everything might be tough to do. Individuality may be </a:t>
            </a:r>
            <a:r>
              <a:rPr lang="en-US" sz="2400" dirty="0" smtClean="0"/>
              <a:t>lost.</a:t>
            </a:r>
            <a:endParaRPr lang="en-US" sz="2400" dirty="0"/>
          </a:p>
        </p:txBody>
      </p:sp>
    </p:spTree>
    <p:extLst>
      <p:ext uri="{BB962C8B-B14F-4D97-AF65-F5344CB8AC3E}">
        <p14:creationId xmlns:p14="http://schemas.microsoft.com/office/powerpoint/2010/main" val="7129740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003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003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00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003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003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003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003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00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Title 1"/>
          <p:cNvSpPr>
            <a:spLocks noGrp="1"/>
          </p:cNvSpPr>
          <p:nvPr>
            <p:ph type="title" idx="4294967295"/>
          </p:nvPr>
        </p:nvSpPr>
        <p:spPr>
          <a:xfrm>
            <a:off x="457200" y="228600"/>
            <a:ext cx="8229600" cy="685800"/>
          </a:xfrm>
        </p:spPr>
        <p:txBody>
          <a:bodyPr bIns="91440" anchor="b"/>
          <a:lstStyle/>
          <a:p>
            <a:pPr algn="ctr" eaLnBrk="1" hangingPunct="1"/>
            <a:r>
              <a:rPr lang="en-US" dirty="0"/>
              <a:t>Selecting the PM </a:t>
            </a:r>
            <a:r>
              <a:rPr lang="en-US" dirty="0" smtClean="0"/>
              <a:t>Structure</a:t>
            </a:r>
            <a:endParaRPr lang="en-US" dirty="0"/>
          </a:p>
        </p:txBody>
      </p:sp>
      <p:pic>
        <p:nvPicPr>
          <p:cNvPr id="939011" name="Picture 2"/>
          <p:cNvPicPr>
            <a:picLocks noGrp="1" noChangeAspect="1" noChangeArrowheads="1"/>
          </p:cNvPicPr>
          <p:nvPr>
            <p:ph sz="quarter" idx="4294967295"/>
          </p:nvPr>
        </p:nvPicPr>
        <p:blipFill>
          <a:blip r:embed="rId2"/>
          <a:srcRect/>
          <a:stretch>
            <a:fillRect/>
          </a:stretch>
        </p:blipFill>
        <p:spPr>
          <a:xfrm>
            <a:off x="609600" y="908050"/>
            <a:ext cx="8001000" cy="5416550"/>
          </a:xfrm>
        </p:spPr>
      </p:pic>
    </p:spTree>
    <p:extLst>
      <p:ext uri="{BB962C8B-B14F-4D97-AF65-F5344CB8AC3E}">
        <p14:creationId xmlns:p14="http://schemas.microsoft.com/office/powerpoint/2010/main" val="16252389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6" name="Rectangle 4"/>
          <p:cNvSpPr>
            <a:spLocks noGrp="1" noChangeArrowheads="1"/>
          </p:cNvSpPr>
          <p:nvPr>
            <p:ph type="title"/>
          </p:nvPr>
        </p:nvSpPr>
        <p:spPr>
          <a:xfrm>
            <a:off x="0" y="457200"/>
            <a:ext cx="9144000" cy="533400"/>
          </a:xfrm>
        </p:spPr>
        <p:txBody>
          <a:bodyPr/>
          <a:lstStyle/>
          <a:p>
            <a:r>
              <a:rPr lang="en-US" sz="2800" dirty="0"/>
              <a:t>Organizational Hurdles for Team Performance</a:t>
            </a:r>
          </a:p>
        </p:txBody>
      </p:sp>
      <p:sp>
        <p:nvSpPr>
          <p:cNvPr id="909319" name="Rectangle 7"/>
          <p:cNvSpPr>
            <a:spLocks noChangeArrowheads="1"/>
          </p:cNvSpPr>
          <p:nvPr/>
        </p:nvSpPr>
        <p:spPr bwMode="auto">
          <a:xfrm>
            <a:off x="3921125" y="1829844"/>
            <a:ext cx="1892300" cy="1219200"/>
          </a:xfrm>
          <a:prstGeom prst="rect">
            <a:avLst/>
          </a:prstGeom>
          <a:noFill/>
          <a:ln w="9525">
            <a:noFill/>
            <a:miter lim="800000"/>
            <a:headEnd/>
            <a:tailEnd/>
          </a:ln>
        </p:spPr>
        <p:txBody>
          <a:bodyPr>
            <a:prstTxWarp prst="textNoShape">
              <a:avLst/>
            </a:prstTxWarp>
          </a:bodyPr>
          <a:lstStyle/>
          <a:p>
            <a:endParaRPr lang="en-US"/>
          </a:p>
        </p:txBody>
      </p:sp>
      <p:sp>
        <p:nvSpPr>
          <p:cNvPr id="909320" name="Rectangle 8"/>
          <p:cNvSpPr>
            <a:spLocks noChangeArrowheads="1"/>
          </p:cNvSpPr>
          <p:nvPr/>
        </p:nvSpPr>
        <p:spPr bwMode="auto">
          <a:xfrm>
            <a:off x="3370263" y="1529806"/>
            <a:ext cx="2781300" cy="304800"/>
          </a:xfrm>
          <a:prstGeom prst="rect">
            <a:avLst/>
          </a:prstGeom>
          <a:noFill/>
          <a:ln w="9525">
            <a:noFill/>
            <a:miter lim="800000"/>
            <a:headEnd/>
            <a:tailEnd/>
          </a:ln>
        </p:spPr>
        <p:txBody>
          <a:bodyPr wrap="none" lIns="0" tIns="0" rIns="0" bIns="0">
            <a:prstTxWarp prst="textNoShape">
              <a:avLst/>
            </a:prstTxWarp>
            <a:spAutoFit/>
          </a:bodyPr>
          <a:lstStyle/>
          <a:p>
            <a:pPr algn="r">
              <a:spcBef>
                <a:spcPct val="20000"/>
              </a:spcBef>
            </a:pPr>
            <a:r>
              <a:rPr lang="en-US" sz="2000" b="1">
                <a:solidFill>
                  <a:srgbClr val="990000"/>
                </a:solidFill>
                <a:latin typeface="Arial" charset="0"/>
              </a:rPr>
              <a:t>Performance Problems</a:t>
            </a:r>
          </a:p>
        </p:txBody>
      </p:sp>
      <p:sp>
        <p:nvSpPr>
          <p:cNvPr id="909321" name="Rectangle 9"/>
          <p:cNvSpPr>
            <a:spLocks noChangeArrowheads="1"/>
          </p:cNvSpPr>
          <p:nvPr/>
        </p:nvSpPr>
        <p:spPr bwMode="auto">
          <a:xfrm>
            <a:off x="3314700" y="1831431"/>
            <a:ext cx="2954338" cy="1524000"/>
          </a:xfrm>
          <a:prstGeom prst="rect">
            <a:avLst/>
          </a:prstGeom>
          <a:noFill/>
          <a:ln w="9525">
            <a:noFill/>
            <a:miter lim="800000"/>
            <a:headEnd/>
            <a:tailEnd/>
          </a:ln>
        </p:spPr>
        <p:txBody>
          <a:bodyPr wrap="none" lIns="0" tIns="0" rIns="0" bIns="0">
            <a:prstTxWarp prst="textNoShape">
              <a:avLst/>
            </a:prstTxWarp>
            <a:spAutoFit/>
          </a:bodyPr>
          <a:lstStyle/>
          <a:p>
            <a:pPr>
              <a:buClr>
                <a:srgbClr val="FFCC00"/>
              </a:buClr>
              <a:buFont typeface="Wingdings" charset="2"/>
              <a:buChar char="§"/>
            </a:pPr>
            <a:r>
              <a:rPr lang="en-US" sz="2000" dirty="0">
                <a:latin typeface="Arial" charset="0"/>
              </a:rPr>
              <a:t>Low profits/high costs</a:t>
            </a:r>
          </a:p>
          <a:p>
            <a:pPr>
              <a:buClr>
                <a:srgbClr val="FFCC00"/>
              </a:buClr>
              <a:buFont typeface="Wingdings" charset="2"/>
              <a:buChar char="§"/>
            </a:pPr>
            <a:r>
              <a:rPr lang="en-US" sz="2000" dirty="0">
                <a:latin typeface="Arial" charset="0"/>
              </a:rPr>
              <a:t>Low productivity</a:t>
            </a:r>
          </a:p>
          <a:p>
            <a:pPr>
              <a:buClr>
                <a:srgbClr val="FFCC00"/>
              </a:buClr>
              <a:buFont typeface="Wingdings" charset="2"/>
              <a:buChar char="§"/>
            </a:pPr>
            <a:r>
              <a:rPr lang="en-US" sz="2000" dirty="0">
                <a:latin typeface="Arial" charset="0"/>
              </a:rPr>
              <a:t>High rework</a:t>
            </a:r>
          </a:p>
          <a:p>
            <a:pPr>
              <a:buClr>
                <a:srgbClr val="FFCC00"/>
              </a:buClr>
              <a:buFont typeface="Wingdings" charset="2"/>
              <a:buChar char="§"/>
            </a:pPr>
            <a:r>
              <a:rPr lang="en-US" sz="2000" dirty="0">
                <a:latin typeface="Arial" charset="0"/>
              </a:rPr>
              <a:t>Frequently down network</a:t>
            </a:r>
          </a:p>
          <a:p>
            <a:pPr>
              <a:buClr>
                <a:srgbClr val="FFCC00"/>
              </a:buClr>
              <a:buFont typeface="Wingdings" charset="2"/>
              <a:buChar char="§"/>
            </a:pPr>
            <a:r>
              <a:rPr lang="en-US" sz="2000" dirty="0">
                <a:latin typeface="Arial" charset="0"/>
              </a:rPr>
              <a:t>Poor customer service</a:t>
            </a:r>
          </a:p>
        </p:txBody>
      </p:sp>
      <p:sp>
        <p:nvSpPr>
          <p:cNvPr id="909322" name="Rectangle 10"/>
          <p:cNvSpPr>
            <a:spLocks noChangeArrowheads="1"/>
          </p:cNvSpPr>
          <p:nvPr/>
        </p:nvSpPr>
        <p:spPr bwMode="auto">
          <a:xfrm>
            <a:off x="3067050" y="3212556"/>
            <a:ext cx="1625600" cy="1217613"/>
          </a:xfrm>
          <a:prstGeom prst="rect">
            <a:avLst/>
          </a:prstGeom>
          <a:noFill/>
          <a:ln w="9525">
            <a:noFill/>
            <a:miter lim="800000"/>
            <a:headEnd/>
            <a:tailEnd/>
          </a:ln>
        </p:spPr>
        <p:txBody>
          <a:bodyPr>
            <a:prstTxWarp prst="textNoShape">
              <a:avLst/>
            </a:prstTxWarp>
          </a:bodyPr>
          <a:lstStyle/>
          <a:p>
            <a:endParaRPr lang="en-US"/>
          </a:p>
        </p:txBody>
      </p:sp>
      <p:sp>
        <p:nvSpPr>
          <p:cNvPr id="909325" name="Rectangle 13"/>
          <p:cNvSpPr>
            <a:spLocks noChangeArrowheads="1"/>
          </p:cNvSpPr>
          <p:nvPr/>
        </p:nvSpPr>
        <p:spPr bwMode="auto">
          <a:xfrm>
            <a:off x="5076825" y="3434806"/>
            <a:ext cx="1836738" cy="1217613"/>
          </a:xfrm>
          <a:prstGeom prst="rect">
            <a:avLst/>
          </a:prstGeom>
          <a:noFill/>
          <a:ln w="9525">
            <a:noFill/>
            <a:miter lim="800000"/>
            <a:headEnd/>
            <a:tailEnd/>
          </a:ln>
        </p:spPr>
        <p:txBody>
          <a:bodyPr>
            <a:prstTxWarp prst="textNoShape">
              <a:avLst/>
            </a:prstTxWarp>
          </a:bodyPr>
          <a:lstStyle/>
          <a:p>
            <a:endParaRPr lang="en-US"/>
          </a:p>
        </p:txBody>
      </p:sp>
      <p:sp>
        <p:nvSpPr>
          <p:cNvPr id="909328" name="Freeform 16"/>
          <p:cNvSpPr>
            <a:spLocks/>
          </p:cNvSpPr>
          <p:nvPr/>
        </p:nvSpPr>
        <p:spPr bwMode="auto">
          <a:xfrm>
            <a:off x="2362200" y="2236244"/>
            <a:ext cx="812800" cy="935037"/>
          </a:xfrm>
          <a:custGeom>
            <a:avLst/>
            <a:gdLst/>
            <a:ahLst/>
            <a:cxnLst>
              <a:cxn ang="0">
                <a:pos x="1024" y="332"/>
              </a:cxn>
              <a:cxn ang="0">
                <a:pos x="717" y="0"/>
              </a:cxn>
              <a:cxn ang="0">
                <a:pos x="717" y="159"/>
              </a:cxn>
              <a:cxn ang="0">
                <a:pos x="589" y="159"/>
              </a:cxn>
              <a:cxn ang="0">
                <a:pos x="559" y="160"/>
              </a:cxn>
              <a:cxn ang="0">
                <a:pos x="529" y="161"/>
              </a:cxn>
              <a:cxn ang="0">
                <a:pos x="499" y="164"/>
              </a:cxn>
              <a:cxn ang="0">
                <a:pos x="471" y="170"/>
              </a:cxn>
              <a:cxn ang="0">
                <a:pos x="442" y="175"/>
              </a:cxn>
              <a:cxn ang="0">
                <a:pos x="414" y="182"/>
              </a:cxn>
              <a:cxn ang="0">
                <a:pos x="386" y="190"/>
              </a:cxn>
              <a:cxn ang="0">
                <a:pos x="360" y="199"/>
              </a:cxn>
              <a:cxn ang="0">
                <a:pos x="334" y="209"/>
              </a:cxn>
              <a:cxn ang="0">
                <a:pos x="309" y="220"/>
              </a:cxn>
              <a:cxn ang="0">
                <a:pos x="259" y="246"/>
              </a:cxn>
              <a:cxn ang="0">
                <a:pos x="215" y="274"/>
              </a:cxn>
              <a:cxn ang="0">
                <a:pos x="173" y="306"/>
              </a:cxn>
              <a:cxn ang="0">
                <a:pos x="135" y="343"/>
              </a:cxn>
              <a:cxn ang="0">
                <a:pos x="118" y="361"/>
              </a:cxn>
              <a:cxn ang="0">
                <a:pos x="100" y="381"/>
              </a:cxn>
              <a:cxn ang="0">
                <a:pos x="86" y="401"/>
              </a:cxn>
              <a:cxn ang="0">
                <a:pos x="72" y="423"/>
              </a:cxn>
              <a:cxn ang="0">
                <a:pos x="58" y="444"/>
              </a:cxn>
              <a:cxn ang="0">
                <a:pos x="46" y="466"/>
              </a:cxn>
              <a:cxn ang="0">
                <a:pos x="36" y="490"/>
              </a:cxn>
              <a:cxn ang="0">
                <a:pos x="27" y="513"/>
              </a:cxn>
              <a:cxn ang="0">
                <a:pos x="18" y="537"/>
              </a:cxn>
              <a:cxn ang="0">
                <a:pos x="12" y="561"/>
              </a:cxn>
              <a:cxn ang="0">
                <a:pos x="7" y="586"/>
              </a:cxn>
              <a:cxn ang="0">
                <a:pos x="3" y="611"/>
              </a:cxn>
              <a:cxn ang="0">
                <a:pos x="1" y="637"/>
              </a:cxn>
              <a:cxn ang="0">
                <a:pos x="0" y="663"/>
              </a:cxn>
              <a:cxn ang="0">
                <a:pos x="0" y="1178"/>
              </a:cxn>
              <a:cxn ang="0">
                <a:pos x="307" y="1178"/>
              </a:cxn>
              <a:cxn ang="0">
                <a:pos x="307" y="663"/>
              </a:cxn>
              <a:cxn ang="0">
                <a:pos x="309" y="647"/>
              </a:cxn>
              <a:cxn ang="0">
                <a:pos x="313" y="631"/>
              </a:cxn>
              <a:cxn ang="0">
                <a:pos x="320" y="616"/>
              </a:cxn>
              <a:cxn ang="0">
                <a:pos x="330" y="601"/>
              </a:cxn>
              <a:cxn ang="0">
                <a:pos x="342" y="587"/>
              </a:cxn>
              <a:cxn ang="0">
                <a:pos x="355" y="574"/>
              </a:cxn>
              <a:cxn ang="0">
                <a:pos x="371" y="562"/>
              </a:cxn>
              <a:cxn ang="0">
                <a:pos x="390" y="551"/>
              </a:cxn>
              <a:cxn ang="0">
                <a:pos x="410" y="541"/>
              </a:cxn>
              <a:cxn ang="0">
                <a:pos x="431" y="531"/>
              </a:cxn>
              <a:cxn ang="0">
                <a:pos x="455" y="524"/>
              </a:cxn>
              <a:cxn ang="0">
                <a:pos x="479" y="518"/>
              </a:cxn>
              <a:cxn ang="0">
                <a:pos x="505" y="512"/>
              </a:cxn>
              <a:cxn ang="0">
                <a:pos x="533" y="508"/>
              </a:cxn>
              <a:cxn ang="0">
                <a:pos x="560" y="506"/>
              </a:cxn>
              <a:cxn ang="0">
                <a:pos x="589" y="505"/>
              </a:cxn>
              <a:cxn ang="0">
                <a:pos x="717" y="505"/>
              </a:cxn>
              <a:cxn ang="0">
                <a:pos x="717" y="663"/>
              </a:cxn>
              <a:cxn ang="0">
                <a:pos x="1024" y="332"/>
              </a:cxn>
            </a:cxnLst>
            <a:rect l="0" t="0" r="r" b="b"/>
            <a:pathLst>
              <a:path w="1024" h="1178">
                <a:moveTo>
                  <a:pt x="1024" y="332"/>
                </a:moveTo>
                <a:lnTo>
                  <a:pt x="717" y="0"/>
                </a:lnTo>
                <a:lnTo>
                  <a:pt x="717" y="159"/>
                </a:lnTo>
                <a:lnTo>
                  <a:pt x="589" y="159"/>
                </a:lnTo>
                <a:lnTo>
                  <a:pt x="559" y="160"/>
                </a:lnTo>
                <a:lnTo>
                  <a:pt x="529" y="161"/>
                </a:lnTo>
                <a:lnTo>
                  <a:pt x="499" y="164"/>
                </a:lnTo>
                <a:lnTo>
                  <a:pt x="471" y="170"/>
                </a:lnTo>
                <a:lnTo>
                  <a:pt x="442" y="175"/>
                </a:lnTo>
                <a:lnTo>
                  <a:pt x="414" y="182"/>
                </a:lnTo>
                <a:lnTo>
                  <a:pt x="386" y="190"/>
                </a:lnTo>
                <a:lnTo>
                  <a:pt x="360" y="199"/>
                </a:lnTo>
                <a:lnTo>
                  <a:pt x="334" y="209"/>
                </a:lnTo>
                <a:lnTo>
                  <a:pt x="309" y="220"/>
                </a:lnTo>
                <a:lnTo>
                  <a:pt x="259" y="246"/>
                </a:lnTo>
                <a:lnTo>
                  <a:pt x="215" y="274"/>
                </a:lnTo>
                <a:lnTo>
                  <a:pt x="173" y="306"/>
                </a:lnTo>
                <a:lnTo>
                  <a:pt x="135" y="343"/>
                </a:lnTo>
                <a:lnTo>
                  <a:pt x="118" y="361"/>
                </a:lnTo>
                <a:lnTo>
                  <a:pt x="100" y="381"/>
                </a:lnTo>
                <a:lnTo>
                  <a:pt x="86" y="401"/>
                </a:lnTo>
                <a:lnTo>
                  <a:pt x="72" y="423"/>
                </a:lnTo>
                <a:lnTo>
                  <a:pt x="58" y="444"/>
                </a:lnTo>
                <a:lnTo>
                  <a:pt x="46" y="466"/>
                </a:lnTo>
                <a:lnTo>
                  <a:pt x="36" y="490"/>
                </a:lnTo>
                <a:lnTo>
                  <a:pt x="27" y="513"/>
                </a:lnTo>
                <a:lnTo>
                  <a:pt x="18" y="537"/>
                </a:lnTo>
                <a:lnTo>
                  <a:pt x="12" y="561"/>
                </a:lnTo>
                <a:lnTo>
                  <a:pt x="7" y="586"/>
                </a:lnTo>
                <a:lnTo>
                  <a:pt x="3" y="611"/>
                </a:lnTo>
                <a:lnTo>
                  <a:pt x="1" y="637"/>
                </a:lnTo>
                <a:lnTo>
                  <a:pt x="0" y="663"/>
                </a:lnTo>
                <a:lnTo>
                  <a:pt x="0" y="1178"/>
                </a:lnTo>
                <a:lnTo>
                  <a:pt x="307" y="1178"/>
                </a:lnTo>
                <a:lnTo>
                  <a:pt x="307" y="663"/>
                </a:lnTo>
                <a:lnTo>
                  <a:pt x="309" y="647"/>
                </a:lnTo>
                <a:lnTo>
                  <a:pt x="313" y="631"/>
                </a:lnTo>
                <a:lnTo>
                  <a:pt x="320" y="616"/>
                </a:lnTo>
                <a:lnTo>
                  <a:pt x="330" y="601"/>
                </a:lnTo>
                <a:lnTo>
                  <a:pt x="342" y="587"/>
                </a:lnTo>
                <a:lnTo>
                  <a:pt x="355" y="574"/>
                </a:lnTo>
                <a:lnTo>
                  <a:pt x="371" y="562"/>
                </a:lnTo>
                <a:lnTo>
                  <a:pt x="390" y="551"/>
                </a:lnTo>
                <a:lnTo>
                  <a:pt x="410" y="541"/>
                </a:lnTo>
                <a:lnTo>
                  <a:pt x="431" y="531"/>
                </a:lnTo>
                <a:lnTo>
                  <a:pt x="455" y="524"/>
                </a:lnTo>
                <a:lnTo>
                  <a:pt x="479" y="518"/>
                </a:lnTo>
                <a:lnTo>
                  <a:pt x="505" y="512"/>
                </a:lnTo>
                <a:lnTo>
                  <a:pt x="533" y="508"/>
                </a:lnTo>
                <a:lnTo>
                  <a:pt x="560" y="506"/>
                </a:lnTo>
                <a:lnTo>
                  <a:pt x="589" y="505"/>
                </a:lnTo>
                <a:lnTo>
                  <a:pt x="717" y="505"/>
                </a:lnTo>
                <a:lnTo>
                  <a:pt x="717" y="663"/>
                </a:lnTo>
                <a:lnTo>
                  <a:pt x="1024" y="332"/>
                </a:lnTo>
                <a:close/>
              </a:path>
            </a:pathLst>
          </a:custGeom>
          <a:solidFill>
            <a:srgbClr val="00CC99"/>
          </a:solidFill>
          <a:ln w="4763">
            <a:solidFill>
              <a:srgbClr val="000000"/>
            </a:solidFill>
            <a:prstDash val="solid"/>
            <a:round/>
            <a:headEnd/>
            <a:tailEnd/>
          </a:ln>
        </p:spPr>
        <p:txBody>
          <a:bodyPr>
            <a:prstTxWarp prst="textNoShape">
              <a:avLst/>
            </a:prstTxWarp>
          </a:bodyPr>
          <a:lstStyle/>
          <a:p>
            <a:endParaRPr lang="en-US"/>
          </a:p>
        </p:txBody>
      </p:sp>
      <p:grpSp>
        <p:nvGrpSpPr>
          <p:cNvPr id="2" name="Group 1"/>
          <p:cNvGrpSpPr/>
          <p:nvPr/>
        </p:nvGrpSpPr>
        <p:grpSpPr>
          <a:xfrm>
            <a:off x="5334000" y="2317206"/>
            <a:ext cx="3048000" cy="3098800"/>
            <a:chOff x="5334000" y="2317206"/>
            <a:chExt cx="3048000" cy="3098800"/>
          </a:xfrm>
        </p:grpSpPr>
        <p:sp>
          <p:nvSpPr>
            <p:cNvPr id="909326" name="Rectangle 14"/>
            <p:cNvSpPr>
              <a:spLocks noChangeArrowheads="1"/>
            </p:cNvSpPr>
            <p:nvPr/>
          </p:nvSpPr>
          <p:spPr bwMode="auto">
            <a:xfrm>
              <a:off x="5334000" y="3511006"/>
              <a:ext cx="3048000" cy="304800"/>
            </a:xfrm>
            <a:prstGeom prst="rect">
              <a:avLst/>
            </a:prstGeom>
            <a:noFill/>
            <a:ln w="9525">
              <a:noFill/>
              <a:miter lim="800000"/>
              <a:headEnd/>
              <a:tailEnd/>
            </a:ln>
          </p:spPr>
          <p:txBody>
            <a:bodyPr wrap="none" lIns="0" tIns="0" rIns="0" bIns="0">
              <a:prstTxWarp prst="textNoShape">
                <a:avLst/>
              </a:prstTxWarp>
              <a:spAutoFit/>
            </a:bodyPr>
            <a:lstStyle/>
            <a:p>
              <a:r>
                <a:rPr lang="en-US" sz="2000" b="1">
                  <a:solidFill>
                    <a:srgbClr val="0033CC"/>
                  </a:solidFill>
                  <a:latin typeface="Arial" charset="0"/>
                </a:rPr>
                <a:t>Organizational Response</a:t>
              </a:r>
            </a:p>
          </p:txBody>
        </p:sp>
        <p:sp>
          <p:nvSpPr>
            <p:cNvPr id="909327" name="Rectangle 15"/>
            <p:cNvSpPr>
              <a:spLocks noChangeArrowheads="1"/>
            </p:cNvSpPr>
            <p:nvPr/>
          </p:nvSpPr>
          <p:spPr bwMode="auto">
            <a:xfrm>
              <a:off x="5335588" y="3892006"/>
              <a:ext cx="2714625" cy="1524000"/>
            </a:xfrm>
            <a:prstGeom prst="rect">
              <a:avLst/>
            </a:prstGeom>
            <a:noFill/>
            <a:ln w="9525">
              <a:noFill/>
              <a:miter lim="800000"/>
              <a:headEnd/>
              <a:tailEnd/>
            </a:ln>
            <a:effectLst/>
          </p:spPr>
          <p:txBody>
            <a:bodyPr wrap="none" lIns="0" tIns="0" rIns="0" bIns="0">
              <a:prstTxWarp prst="textNoShape">
                <a:avLst/>
              </a:prstTxWarp>
              <a:spAutoFit/>
            </a:bodyPr>
            <a:lstStyle/>
            <a:p>
              <a:pPr>
                <a:buClr>
                  <a:srgbClr val="FFCC00"/>
                </a:buClr>
                <a:buFont typeface="Wingdings" charset="2"/>
                <a:buChar char="§"/>
              </a:pPr>
              <a:r>
                <a:rPr lang="en-US" sz="2000">
                  <a:latin typeface="Arial" charset="0"/>
                </a:rPr>
                <a:t>Downsizing</a:t>
              </a:r>
            </a:p>
            <a:p>
              <a:pPr>
                <a:buClr>
                  <a:srgbClr val="FFCC00"/>
                </a:buClr>
                <a:buFont typeface="Wingdings" charset="2"/>
                <a:buChar char="§"/>
              </a:pPr>
              <a:r>
                <a:rPr lang="en-US" sz="2000">
                  <a:latin typeface="Arial" charset="0"/>
                </a:rPr>
                <a:t>Penalties</a:t>
              </a:r>
            </a:p>
            <a:p>
              <a:pPr>
                <a:buClr>
                  <a:srgbClr val="FFCC00"/>
                </a:buClr>
                <a:buFont typeface="Wingdings" charset="2"/>
                <a:buChar char="§"/>
              </a:pPr>
              <a:r>
                <a:rPr lang="en-US" sz="2000">
                  <a:latin typeface="Arial" charset="0"/>
                </a:rPr>
                <a:t>Less training</a:t>
              </a:r>
            </a:p>
            <a:p>
              <a:pPr>
                <a:buClr>
                  <a:srgbClr val="FFCC00"/>
                </a:buClr>
                <a:buFont typeface="Wingdings" charset="2"/>
                <a:buChar char="§"/>
              </a:pPr>
              <a:r>
                <a:rPr lang="en-US" sz="2000">
                  <a:latin typeface="Arial" charset="0"/>
                </a:rPr>
                <a:t>Salary/bonus reduction</a:t>
              </a:r>
            </a:p>
            <a:p>
              <a:pPr>
                <a:buClr>
                  <a:srgbClr val="FFCC00"/>
                </a:buClr>
                <a:buFont typeface="Wingdings" charset="2"/>
                <a:buChar char="§"/>
              </a:pPr>
              <a:r>
                <a:rPr lang="en-US" sz="2000">
                  <a:latin typeface="Arial" charset="0"/>
                </a:rPr>
                <a:t>Use of temporary labor</a:t>
              </a:r>
            </a:p>
          </p:txBody>
        </p:sp>
        <p:sp>
          <p:nvSpPr>
            <p:cNvPr id="909329" name="Freeform 17"/>
            <p:cNvSpPr>
              <a:spLocks/>
            </p:cNvSpPr>
            <p:nvPr/>
          </p:nvSpPr>
          <p:spPr bwMode="auto">
            <a:xfrm>
              <a:off x="6172200" y="2317206"/>
              <a:ext cx="914400" cy="812800"/>
            </a:xfrm>
            <a:custGeom>
              <a:avLst/>
              <a:gdLst/>
              <a:ahLst/>
              <a:cxnLst>
                <a:cxn ang="0">
                  <a:pos x="828" y="1024"/>
                </a:cxn>
                <a:cxn ang="0">
                  <a:pos x="1152" y="717"/>
                </a:cxn>
                <a:cxn ang="0">
                  <a:pos x="997" y="717"/>
                </a:cxn>
                <a:cxn ang="0">
                  <a:pos x="997" y="588"/>
                </a:cxn>
                <a:cxn ang="0">
                  <a:pos x="996" y="559"/>
                </a:cxn>
                <a:cxn ang="0">
                  <a:pos x="994" y="529"/>
                </a:cxn>
                <a:cxn ang="0">
                  <a:pos x="991" y="499"/>
                </a:cxn>
                <a:cxn ang="0">
                  <a:pos x="987" y="470"/>
                </a:cxn>
                <a:cxn ang="0">
                  <a:pos x="981" y="441"/>
                </a:cxn>
                <a:cxn ang="0">
                  <a:pos x="974" y="414"/>
                </a:cxn>
                <a:cxn ang="0">
                  <a:pos x="967" y="386"/>
                </a:cxn>
                <a:cxn ang="0">
                  <a:pos x="958" y="359"/>
                </a:cxn>
                <a:cxn ang="0">
                  <a:pos x="937" y="308"/>
                </a:cxn>
                <a:cxn ang="0">
                  <a:pos x="912" y="259"/>
                </a:cxn>
                <a:cxn ang="0">
                  <a:pos x="884" y="214"/>
                </a:cxn>
                <a:cxn ang="0">
                  <a:pos x="853" y="172"/>
                </a:cxn>
                <a:cxn ang="0">
                  <a:pos x="817" y="134"/>
                </a:cxn>
                <a:cxn ang="0">
                  <a:pos x="798" y="117"/>
                </a:cxn>
                <a:cxn ang="0">
                  <a:pos x="779" y="100"/>
                </a:cxn>
                <a:cxn ang="0">
                  <a:pos x="760" y="85"/>
                </a:cxn>
                <a:cxn ang="0">
                  <a:pos x="738" y="71"/>
                </a:cxn>
                <a:cxn ang="0">
                  <a:pos x="717" y="57"/>
                </a:cxn>
                <a:cxn ang="0">
                  <a:pos x="696" y="45"/>
                </a:cxn>
                <a:cxn ang="0">
                  <a:pos x="673" y="36"/>
                </a:cxn>
                <a:cxn ang="0">
                  <a:pos x="650" y="26"/>
                </a:cxn>
                <a:cxn ang="0">
                  <a:pos x="626" y="18"/>
                </a:cxn>
                <a:cxn ang="0">
                  <a:pos x="603" y="11"/>
                </a:cxn>
                <a:cxn ang="0">
                  <a:pos x="578" y="6"/>
                </a:cxn>
                <a:cxn ang="0">
                  <a:pos x="554" y="3"/>
                </a:cxn>
                <a:cxn ang="0">
                  <a:pos x="529" y="1"/>
                </a:cxn>
                <a:cxn ang="0">
                  <a:pos x="504" y="0"/>
                </a:cxn>
                <a:cxn ang="0">
                  <a:pos x="0" y="0"/>
                </a:cxn>
                <a:cxn ang="0">
                  <a:pos x="0" y="307"/>
                </a:cxn>
                <a:cxn ang="0">
                  <a:pos x="504" y="307"/>
                </a:cxn>
                <a:cxn ang="0">
                  <a:pos x="520" y="308"/>
                </a:cxn>
                <a:cxn ang="0">
                  <a:pos x="535" y="312"/>
                </a:cxn>
                <a:cxn ang="0">
                  <a:pos x="550" y="320"/>
                </a:cxn>
                <a:cxn ang="0">
                  <a:pos x="565" y="329"/>
                </a:cxn>
                <a:cxn ang="0">
                  <a:pos x="577" y="341"/>
                </a:cxn>
                <a:cxn ang="0">
                  <a:pos x="590" y="355"/>
                </a:cxn>
                <a:cxn ang="0">
                  <a:pos x="603" y="371"/>
                </a:cxn>
                <a:cxn ang="0">
                  <a:pos x="614" y="389"/>
                </a:cxn>
                <a:cxn ang="0">
                  <a:pos x="623" y="409"/>
                </a:cxn>
                <a:cxn ang="0">
                  <a:pos x="633" y="431"/>
                </a:cxn>
                <a:cxn ang="0">
                  <a:pos x="640" y="454"/>
                </a:cxn>
                <a:cxn ang="0">
                  <a:pos x="647" y="479"/>
                </a:cxn>
                <a:cxn ang="0">
                  <a:pos x="652" y="504"/>
                </a:cxn>
                <a:cxn ang="0">
                  <a:pos x="656" y="532"/>
                </a:cxn>
                <a:cxn ang="0">
                  <a:pos x="658" y="560"/>
                </a:cxn>
                <a:cxn ang="0">
                  <a:pos x="659" y="588"/>
                </a:cxn>
                <a:cxn ang="0">
                  <a:pos x="659" y="717"/>
                </a:cxn>
                <a:cxn ang="0">
                  <a:pos x="504" y="717"/>
                </a:cxn>
                <a:cxn ang="0">
                  <a:pos x="828" y="1024"/>
                </a:cxn>
              </a:cxnLst>
              <a:rect l="0" t="0" r="r" b="b"/>
              <a:pathLst>
                <a:path w="1152" h="1024">
                  <a:moveTo>
                    <a:pt x="828" y="1024"/>
                  </a:moveTo>
                  <a:lnTo>
                    <a:pt x="1152" y="717"/>
                  </a:lnTo>
                  <a:lnTo>
                    <a:pt x="997" y="717"/>
                  </a:lnTo>
                  <a:lnTo>
                    <a:pt x="997" y="588"/>
                  </a:lnTo>
                  <a:lnTo>
                    <a:pt x="996" y="559"/>
                  </a:lnTo>
                  <a:lnTo>
                    <a:pt x="994" y="529"/>
                  </a:lnTo>
                  <a:lnTo>
                    <a:pt x="991" y="499"/>
                  </a:lnTo>
                  <a:lnTo>
                    <a:pt x="987" y="470"/>
                  </a:lnTo>
                  <a:lnTo>
                    <a:pt x="981" y="441"/>
                  </a:lnTo>
                  <a:lnTo>
                    <a:pt x="974" y="414"/>
                  </a:lnTo>
                  <a:lnTo>
                    <a:pt x="967" y="386"/>
                  </a:lnTo>
                  <a:lnTo>
                    <a:pt x="958" y="359"/>
                  </a:lnTo>
                  <a:lnTo>
                    <a:pt x="937" y="308"/>
                  </a:lnTo>
                  <a:lnTo>
                    <a:pt x="912" y="259"/>
                  </a:lnTo>
                  <a:lnTo>
                    <a:pt x="884" y="214"/>
                  </a:lnTo>
                  <a:lnTo>
                    <a:pt x="853" y="172"/>
                  </a:lnTo>
                  <a:lnTo>
                    <a:pt x="817" y="134"/>
                  </a:lnTo>
                  <a:lnTo>
                    <a:pt x="798" y="117"/>
                  </a:lnTo>
                  <a:lnTo>
                    <a:pt x="779" y="100"/>
                  </a:lnTo>
                  <a:lnTo>
                    <a:pt x="760" y="85"/>
                  </a:lnTo>
                  <a:lnTo>
                    <a:pt x="738" y="71"/>
                  </a:lnTo>
                  <a:lnTo>
                    <a:pt x="717" y="57"/>
                  </a:lnTo>
                  <a:lnTo>
                    <a:pt x="696" y="45"/>
                  </a:lnTo>
                  <a:lnTo>
                    <a:pt x="673" y="36"/>
                  </a:lnTo>
                  <a:lnTo>
                    <a:pt x="650" y="26"/>
                  </a:lnTo>
                  <a:lnTo>
                    <a:pt x="626" y="18"/>
                  </a:lnTo>
                  <a:lnTo>
                    <a:pt x="603" y="11"/>
                  </a:lnTo>
                  <a:lnTo>
                    <a:pt x="578" y="6"/>
                  </a:lnTo>
                  <a:lnTo>
                    <a:pt x="554" y="3"/>
                  </a:lnTo>
                  <a:lnTo>
                    <a:pt x="529" y="1"/>
                  </a:lnTo>
                  <a:lnTo>
                    <a:pt x="504" y="0"/>
                  </a:lnTo>
                  <a:lnTo>
                    <a:pt x="0" y="0"/>
                  </a:lnTo>
                  <a:lnTo>
                    <a:pt x="0" y="307"/>
                  </a:lnTo>
                  <a:lnTo>
                    <a:pt x="504" y="307"/>
                  </a:lnTo>
                  <a:lnTo>
                    <a:pt x="520" y="308"/>
                  </a:lnTo>
                  <a:lnTo>
                    <a:pt x="535" y="312"/>
                  </a:lnTo>
                  <a:lnTo>
                    <a:pt x="550" y="320"/>
                  </a:lnTo>
                  <a:lnTo>
                    <a:pt x="565" y="329"/>
                  </a:lnTo>
                  <a:lnTo>
                    <a:pt x="577" y="341"/>
                  </a:lnTo>
                  <a:lnTo>
                    <a:pt x="590" y="355"/>
                  </a:lnTo>
                  <a:lnTo>
                    <a:pt x="603" y="371"/>
                  </a:lnTo>
                  <a:lnTo>
                    <a:pt x="614" y="389"/>
                  </a:lnTo>
                  <a:lnTo>
                    <a:pt x="623" y="409"/>
                  </a:lnTo>
                  <a:lnTo>
                    <a:pt x="633" y="431"/>
                  </a:lnTo>
                  <a:lnTo>
                    <a:pt x="640" y="454"/>
                  </a:lnTo>
                  <a:lnTo>
                    <a:pt x="647" y="479"/>
                  </a:lnTo>
                  <a:lnTo>
                    <a:pt x="652" y="504"/>
                  </a:lnTo>
                  <a:lnTo>
                    <a:pt x="656" y="532"/>
                  </a:lnTo>
                  <a:lnTo>
                    <a:pt x="658" y="560"/>
                  </a:lnTo>
                  <a:lnTo>
                    <a:pt x="659" y="588"/>
                  </a:lnTo>
                  <a:lnTo>
                    <a:pt x="659" y="717"/>
                  </a:lnTo>
                  <a:lnTo>
                    <a:pt x="504" y="717"/>
                  </a:lnTo>
                  <a:lnTo>
                    <a:pt x="828" y="1024"/>
                  </a:lnTo>
                  <a:close/>
                </a:path>
              </a:pathLst>
            </a:custGeom>
            <a:solidFill>
              <a:srgbClr val="00CC99"/>
            </a:solidFill>
            <a:ln w="4763">
              <a:solidFill>
                <a:srgbClr val="000000"/>
              </a:solidFill>
              <a:prstDash val="solid"/>
              <a:round/>
              <a:headEnd/>
              <a:tailEnd/>
            </a:ln>
          </p:spPr>
          <p:txBody>
            <a:bodyPr>
              <a:prstTxWarp prst="textNoShape">
                <a:avLst/>
              </a:prstTxWarp>
            </a:bodyPr>
            <a:lstStyle/>
            <a:p>
              <a:endParaRPr lang="en-US"/>
            </a:p>
          </p:txBody>
        </p:sp>
      </p:grpSp>
      <p:grpSp>
        <p:nvGrpSpPr>
          <p:cNvPr id="3" name="Group 2"/>
          <p:cNvGrpSpPr/>
          <p:nvPr/>
        </p:nvGrpSpPr>
        <p:grpSpPr>
          <a:xfrm>
            <a:off x="1447800" y="3511006"/>
            <a:ext cx="3748088" cy="2362200"/>
            <a:chOff x="1447800" y="3511006"/>
            <a:chExt cx="3748088" cy="2362200"/>
          </a:xfrm>
        </p:grpSpPr>
        <p:sp>
          <p:nvSpPr>
            <p:cNvPr id="909323" name="Rectangle 11"/>
            <p:cNvSpPr>
              <a:spLocks noChangeArrowheads="1"/>
            </p:cNvSpPr>
            <p:nvPr/>
          </p:nvSpPr>
          <p:spPr bwMode="auto">
            <a:xfrm>
              <a:off x="1495425" y="3511006"/>
              <a:ext cx="2484438" cy="304800"/>
            </a:xfrm>
            <a:prstGeom prst="rect">
              <a:avLst/>
            </a:prstGeom>
            <a:noFill/>
            <a:ln w="9525">
              <a:noFill/>
              <a:miter lim="800000"/>
              <a:headEnd/>
              <a:tailEnd/>
            </a:ln>
          </p:spPr>
          <p:txBody>
            <a:bodyPr wrap="none" lIns="0" tIns="0" rIns="0" bIns="0">
              <a:prstTxWarp prst="textNoShape">
                <a:avLst/>
              </a:prstTxWarp>
              <a:spAutoFit/>
            </a:bodyPr>
            <a:lstStyle/>
            <a:p>
              <a:pPr algn="r">
                <a:spcBef>
                  <a:spcPct val="20000"/>
                </a:spcBef>
              </a:pPr>
              <a:r>
                <a:rPr lang="en-US" sz="2000" b="1">
                  <a:solidFill>
                    <a:srgbClr val="006600"/>
                  </a:solidFill>
                  <a:latin typeface="Arial" charset="0"/>
                </a:rPr>
                <a:t>Individual Behaviors</a:t>
              </a:r>
            </a:p>
          </p:txBody>
        </p:sp>
        <p:sp>
          <p:nvSpPr>
            <p:cNvPr id="909324" name="Rectangle 12"/>
            <p:cNvSpPr>
              <a:spLocks noChangeArrowheads="1"/>
            </p:cNvSpPr>
            <p:nvPr/>
          </p:nvSpPr>
          <p:spPr bwMode="auto">
            <a:xfrm>
              <a:off x="1447800" y="3860256"/>
              <a:ext cx="2403475" cy="1524000"/>
            </a:xfrm>
            <a:prstGeom prst="rect">
              <a:avLst/>
            </a:prstGeom>
            <a:noFill/>
            <a:ln w="9525">
              <a:noFill/>
              <a:miter lim="800000"/>
              <a:headEnd/>
              <a:tailEnd/>
            </a:ln>
            <a:effectLst/>
          </p:spPr>
          <p:txBody>
            <a:bodyPr wrap="none" lIns="0" tIns="0" rIns="0" bIns="0">
              <a:prstTxWarp prst="textNoShape">
                <a:avLst/>
              </a:prstTxWarp>
              <a:spAutoFit/>
            </a:bodyPr>
            <a:lstStyle/>
            <a:p>
              <a:pPr>
                <a:buClr>
                  <a:srgbClr val="FFCC00"/>
                </a:buClr>
                <a:buFont typeface="Wingdings" charset="2"/>
                <a:buChar char="§"/>
              </a:pPr>
              <a:r>
                <a:rPr lang="en-US" sz="2000" dirty="0">
                  <a:latin typeface="Arial" charset="0"/>
                </a:rPr>
                <a:t>Poor morale/attitude</a:t>
              </a:r>
            </a:p>
            <a:p>
              <a:pPr>
                <a:buClr>
                  <a:srgbClr val="FFCC00"/>
                </a:buClr>
                <a:buFont typeface="Wingdings" charset="2"/>
                <a:buChar char="§"/>
              </a:pPr>
              <a:r>
                <a:rPr lang="en-US" sz="2000" dirty="0">
                  <a:latin typeface="Arial" charset="0"/>
                </a:rPr>
                <a:t>Lower work quality</a:t>
              </a:r>
            </a:p>
            <a:p>
              <a:pPr>
                <a:buClr>
                  <a:srgbClr val="FFCC00"/>
                </a:buClr>
                <a:buFont typeface="Wingdings" charset="2"/>
                <a:buChar char="§"/>
              </a:pPr>
              <a:r>
                <a:rPr lang="en-US" sz="2000" dirty="0">
                  <a:latin typeface="Arial" charset="0"/>
                </a:rPr>
                <a:t>Job dissatisfaction</a:t>
              </a:r>
            </a:p>
            <a:p>
              <a:pPr>
                <a:buClr>
                  <a:srgbClr val="FFCC00"/>
                </a:buClr>
                <a:buFont typeface="Wingdings" charset="2"/>
                <a:buChar char="§"/>
              </a:pPr>
              <a:r>
                <a:rPr lang="en-US" sz="2000" dirty="0">
                  <a:latin typeface="Arial" charset="0"/>
                </a:rPr>
                <a:t>Higher turnover</a:t>
              </a:r>
            </a:p>
            <a:p>
              <a:pPr>
                <a:buClr>
                  <a:srgbClr val="FFCC00"/>
                </a:buClr>
                <a:buFont typeface="Wingdings" charset="2"/>
                <a:buChar char="§"/>
              </a:pPr>
              <a:r>
                <a:rPr lang="en-US" sz="2000" dirty="0">
                  <a:latin typeface="Arial" charset="0"/>
                </a:rPr>
                <a:t>Sabotage</a:t>
              </a:r>
            </a:p>
          </p:txBody>
        </p:sp>
        <p:sp>
          <p:nvSpPr>
            <p:cNvPr id="909330" name="Freeform 18"/>
            <p:cNvSpPr>
              <a:spLocks/>
            </p:cNvSpPr>
            <p:nvPr/>
          </p:nvSpPr>
          <p:spPr bwMode="auto">
            <a:xfrm rot="389443">
              <a:off x="3913188" y="5215981"/>
              <a:ext cx="1282700" cy="657225"/>
            </a:xfrm>
            <a:custGeom>
              <a:avLst/>
              <a:gdLst/>
              <a:ahLst/>
              <a:cxnLst>
                <a:cxn ang="0">
                  <a:pos x="71" y="0"/>
                </a:cxn>
                <a:cxn ang="0">
                  <a:pos x="0" y="531"/>
                </a:cxn>
                <a:cxn ang="0">
                  <a:pos x="145" y="414"/>
                </a:cxn>
                <a:cxn ang="0">
                  <a:pos x="241" y="533"/>
                </a:cxn>
                <a:cxn ang="0">
                  <a:pos x="264" y="561"/>
                </a:cxn>
                <a:cxn ang="0">
                  <a:pos x="289" y="588"/>
                </a:cxn>
                <a:cxn ang="0">
                  <a:pos x="314" y="613"/>
                </a:cxn>
                <a:cxn ang="0">
                  <a:pos x="339" y="637"/>
                </a:cxn>
                <a:cxn ang="0">
                  <a:pos x="366" y="659"/>
                </a:cxn>
                <a:cxn ang="0">
                  <a:pos x="394" y="681"/>
                </a:cxn>
                <a:cxn ang="0">
                  <a:pos x="421" y="700"/>
                </a:cxn>
                <a:cxn ang="0">
                  <a:pos x="450" y="719"/>
                </a:cxn>
                <a:cxn ang="0">
                  <a:pos x="479" y="736"/>
                </a:cxn>
                <a:cxn ang="0">
                  <a:pos x="508" y="751"/>
                </a:cxn>
                <a:cxn ang="0">
                  <a:pos x="538" y="765"/>
                </a:cxn>
                <a:cxn ang="0">
                  <a:pos x="567" y="778"/>
                </a:cxn>
                <a:cxn ang="0">
                  <a:pos x="597" y="789"/>
                </a:cxn>
                <a:cxn ang="0">
                  <a:pos x="628" y="799"/>
                </a:cxn>
                <a:cxn ang="0">
                  <a:pos x="659" y="808"/>
                </a:cxn>
                <a:cxn ang="0">
                  <a:pos x="689" y="814"/>
                </a:cxn>
                <a:cxn ang="0">
                  <a:pos x="720" y="819"/>
                </a:cxn>
                <a:cxn ang="0">
                  <a:pos x="751" y="824"/>
                </a:cxn>
                <a:cxn ang="0">
                  <a:pos x="782" y="826"/>
                </a:cxn>
                <a:cxn ang="0">
                  <a:pos x="812" y="827"/>
                </a:cxn>
                <a:cxn ang="0">
                  <a:pos x="842" y="826"/>
                </a:cxn>
                <a:cxn ang="0">
                  <a:pos x="873" y="824"/>
                </a:cxn>
                <a:cxn ang="0">
                  <a:pos x="901" y="820"/>
                </a:cxn>
                <a:cxn ang="0">
                  <a:pos x="931" y="815"/>
                </a:cxn>
                <a:cxn ang="0">
                  <a:pos x="960" y="808"/>
                </a:cxn>
                <a:cxn ang="0">
                  <a:pos x="989" y="799"/>
                </a:cxn>
                <a:cxn ang="0">
                  <a:pos x="1017" y="789"/>
                </a:cxn>
                <a:cxn ang="0">
                  <a:pos x="1043" y="778"/>
                </a:cxn>
                <a:cxn ang="0">
                  <a:pos x="1070" y="764"/>
                </a:cxn>
                <a:cxn ang="0">
                  <a:pos x="1097" y="749"/>
                </a:cxn>
                <a:cxn ang="0">
                  <a:pos x="1121" y="732"/>
                </a:cxn>
                <a:cxn ang="0">
                  <a:pos x="1146" y="714"/>
                </a:cxn>
                <a:cxn ang="0">
                  <a:pos x="1616" y="334"/>
                </a:cxn>
                <a:cxn ang="0">
                  <a:pos x="1385" y="47"/>
                </a:cxn>
                <a:cxn ang="0">
                  <a:pos x="914" y="427"/>
                </a:cxn>
                <a:cxn ang="0">
                  <a:pos x="898" y="437"/>
                </a:cxn>
                <a:cxn ang="0">
                  <a:pos x="881" y="445"/>
                </a:cxn>
                <a:cxn ang="0">
                  <a:pos x="862" y="449"/>
                </a:cxn>
                <a:cxn ang="0">
                  <a:pos x="842" y="451"/>
                </a:cxn>
                <a:cxn ang="0">
                  <a:pos x="819" y="450"/>
                </a:cxn>
                <a:cxn ang="0">
                  <a:pos x="797" y="447"/>
                </a:cxn>
                <a:cxn ang="0">
                  <a:pos x="773" y="441"/>
                </a:cxn>
                <a:cxn ang="0">
                  <a:pos x="750" y="432"/>
                </a:cxn>
                <a:cxn ang="0">
                  <a:pos x="725" y="420"/>
                </a:cxn>
                <a:cxn ang="0">
                  <a:pos x="701" y="406"/>
                </a:cxn>
                <a:cxn ang="0">
                  <a:pos x="675" y="390"/>
                </a:cxn>
                <a:cxn ang="0">
                  <a:pos x="651" y="372"/>
                </a:cxn>
                <a:cxn ang="0">
                  <a:pos x="626" y="352"/>
                </a:cxn>
                <a:cxn ang="0">
                  <a:pos x="603" y="330"/>
                </a:cxn>
                <a:cxn ang="0">
                  <a:pos x="579" y="306"/>
                </a:cxn>
                <a:cxn ang="0">
                  <a:pos x="557" y="279"/>
                </a:cxn>
                <a:cxn ang="0">
                  <a:pos x="461" y="160"/>
                </a:cxn>
                <a:cxn ang="0">
                  <a:pos x="606" y="43"/>
                </a:cxn>
                <a:cxn ang="0">
                  <a:pos x="71" y="0"/>
                </a:cxn>
              </a:cxnLst>
              <a:rect l="0" t="0" r="r" b="b"/>
              <a:pathLst>
                <a:path w="1616" h="827">
                  <a:moveTo>
                    <a:pt x="71" y="0"/>
                  </a:moveTo>
                  <a:lnTo>
                    <a:pt x="0" y="531"/>
                  </a:lnTo>
                  <a:lnTo>
                    <a:pt x="145" y="414"/>
                  </a:lnTo>
                  <a:lnTo>
                    <a:pt x="241" y="533"/>
                  </a:lnTo>
                  <a:lnTo>
                    <a:pt x="264" y="561"/>
                  </a:lnTo>
                  <a:lnTo>
                    <a:pt x="289" y="588"/>
                  </a:lnTo>
                  <a:lnTo>
                    <a:pt x="314" y="613"/>
                  </a:lnTo>
                  <a:lnTo>
                    <a:pt x="339" y="637"/>
                  </a:lnTo>
                  <a:lnTo>
                    <a:pt x="366" y="659"/>
                  </a:lnTo>
                  <a:lnTo>
                    <a:pt x="394" y="681"/>
                  </a:lnTo>
                  <a:lnTo>
                    <a:pt x="421" y="700"/>
                  </a:lnTo>
                  <a:lnTo>
                    <a:pt x="450" y="719"/>
                  </a:lnTo>
                  <a:lnTo>
                    <a:pt x="479" y="736"/>
                  </a:lnTo>
                  <a:lnTo>
                    <a:pt x="508" y="751"/>
                  </a:lnTo>
                  <a:lnTo>
                    <a:pt x="538" y="765"/>
                  </a:lnTo>
                  <a:lnTo>
                    <a:pt x="567" y="778"/>
                  </a:lnTo>
                  <a:lnTo>
                    <a:pt x="597" y="789"/>
                  </a:lnTo>
                  <a:lnTo>
                    <a:pt x="628" y="799"/>
                  </a:lnTo>
                  <a:lnTo>
                    <a:pt x="659" y="808"/>
                  </a:lnTo>
                  <a:lnTo>
                    <a:pt x="689" y="814"/>
                  </a:lnTo>
                  <a:lnTo>
                    <a:pt x="720" y="819"/>
                  </a:lnTo>
                  <a:lnTo>
                    <a:pt x="751" y="824"/>
                  </a:lnTo>
                  <a:lnTo>
                    <a:pt x="782" y="826"/>
                  </a:lnTo>
                  <a:lnTo>
                    <a:pt x="812" y="827"/>
                  </a:lnTo>
                  <a:lnTo>
                    <a:pt x="842" y="826"/>
                  </a:lnTo>
                  <a:lnTo>
                    <a:pt x="873" y="824"/>
                  </a:lnTo>
                  <a:lnTo>
                    <a:pt x="901" y="820"/>
                  </a:lnTo>
                  <a:lnTo>
                    <a:pt x="931" y="815"/>
                  </a:lnTo>
                  <a:lnTo>
                    <a:pt x="960" y="808"/>
                  </a:lnTo>
                  <a:lnTo>
                    <a:pt x="989" y="799"/>
                  </a:lnTo>
                  <a:lnTo>
                    <a:pt x="1017" y="789"/>
                  </a:lnTo>
                  <a:lnTo>
                    <a:pt x="1043" y="778"/>
                  </a:lnTo>
                  <a:lnTo>
                    <a:pt x="1070" y="764"/>
                  </a:lnTo>
                  <a:lnTo>
                    <a:pt x="1097" y="749"/>
                  </a:lnTo>
                  <a:lnTo>
                    <a:pt x="1121" y="732"/>
                  </a:lnTo>
                  <a:lnTo>
                    <a:pt x="1146" y="714"/>
                  </a:lnTo>
                  <a:lnTo>
                    <a:pt x="1616" y="334"/>
                  </a:lnTo>
                  <a:lnTo>
                    <a:pt x="1385" y="47"/>
                  </a:lnTo>
                  <a:lnTo>
                    <a:pt x="914" y="427"/>
                  </a:lnTo>
                  <a:lnTo>
                    <a:pt x="898" y="437"/>
                  </a:lnTo>
                  <a:lnTo>
                    <a:pt x="881" y="445"/>
                  </a:lnTo>
                  <a:lnTo>
                    <a:pt x="862" y="449"/>
                  </a:lnTo>
                  <a:lnTo>
                    <a:pt x="842" y="451"/>
                  </a:lnTo>
                  <a:lnTo>
                    <a:pt x="819" y="450"/>
                  </a:lnTo>
                  <a:lnTo>
                    <a:pt x="797" y="447"/>
                  </a:lnTo>
                  <a:lnTo>
                    <a:pt x="773" y="441"/>
                  </a:lnTo>
                  <a:lnTo>
                    <a:pt x="750" y="432"/>
                  </a:lnTo>
                  <a:lnTo>
                    <a:pt x="725" y="420"/>
                  </a:lnTo>
                  <a:lnTo>
                    <a:pt x="701" y="406"/>
                  </a:lnTo>
                  <a:lnTo>
                    <a:pt x="675" y="390"/>
                  </a:lnTo>
                  <a:lnTo>
                    <a:pt x="651" y="372"/>
                  </a:lnTo>
                  <a:lnTo>
                    <a:pt x="626" y="352"/>
                  </a:lnTo>
                  <a:lnTo>
                    <a:pt x="603" y="330"/>
                  </a:lnTo>
                  <a:lnTo>
                    <a:pt x="579" y="306"/>
                  </a:lnTo>
                  <a:lnTo>
                    <a:pt x="557" y="279"/>
                  </a:lnTo>
                  <a:lnTo>
                    <a:pt x="461" y="160"/>
                  </a:lnTo>
                  <a:lnTo>
                    <a:pt x="606" y="43"/>
                  </a:lnTo>
                  <a:lnTo>
                    <a:pt x="71" y="0"/>
                  </a:lnTo>
                  <a:close/>
                </a:path>
              </a:pathLst>
            </a:custGeom>
            <a:solidFill>
              <a:srgbClr val="00CC99"/>
            </a:solidFill>
            <a:ln w="4763">
              <a:solidFill>
                <a:srgbClr val="000000"/>
              </a:solidFill>
              <a:prstDash val="solid"/>
              <a:round/>
              <a:headEnd/>
              <a:tailEnd/>
            </a:ln>
          </p:spPr>
          <p:txBody>
            <a:bodyPr>
              <a:prstTxWarp prst="textNoShape">
                <a:avLst/>
              </a:prstTxWarp>
            </a:bodyPr>
            <a:lstStyle/>
            <a:p>
              <a:endParaRPr lang="en-US"/>
            </a:p>
          </p:txBody>
        </p:sp>
      </p:grpSp>
    </p:spTree>
    <p:extLst>
      <p:ext uri="{BB962C8B-B14F-4D97-AF65-F5344CB8AC3E}">
        <p14:creationId xmlns:p14="http://schemas.microsoft.com/office/powerpoint/2010/main" val="2597991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9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93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 want cooperative learning</a:t>
            </a:r>
            <a:endParaRPr lang="en-US" dirty="0"/>
          </a:p>
        </p:txBody>
      </p:sp>
      <p:sp>
        <p:nvSpPr>
          <p:cNvPr id="3" name="Content Placeholder 2"/>
          <p:cNvSpPr>
            <a:spLocks noGrp="1"/>
          </p:cNvSpPr>
          <p:nvPr>
            <p:ph idx="1"/>
          </p:nvPr>
        </p:nvSpPr>
        <p:spPr/>
        <p:txBody>
          <a:bodyPr/>
          <a:lstStyle/>
          <a:p>
            <a:pPr marL="0" indent="0">
              <a:buNone/>
            </a:pPr>
            <a:r>
              <a:rPr lang="en-US" dirty="0"/>
              <a:t>Cooperative learning is a type of active learning where </a:t>
            </a:r>
            <a:r>
              <a:rPr lang="en-US" dirty="0" smtClean="0"/>
              <a:t>people </a:t>
            </a:r>
            <a:r>
              <a:rPr lang="en-US" dirty="0"/>
              <a:t>work together in small groups to facilitate their own and the other members’ learning.  </a:t>
            </a:r>
            <a:endParaRPr lang="en-US" dirty="0" smtClean="0"/>
          </a:p>
          <a:p>
            <a:pPr marL="0" indent="0">
              <a:buNone/>
            </a:pPr>
            <a:r>
              <a:rPr lang="en-US" dirty="0" smtClean="0"/>
              <a:t>Cooperative </a:t>
            </a:r>
            <a:r>
              <a:rPr lang="en-US" dirty="0"/>
              <a:t>learning has a deep theoretical basis.  Since the first research study in 1898, there have been nearly 700 relevant </a:t>
            </a:r>
            <a:r>
              <a:rPr lang="en-US" dirty="0" smtClean="0"/>
              <a:t>studies.  </a:t>
            </a:r>
          </a:p>
          <a:p>
            <a:pPr marL="0" indent="0">
              <a:buNone/>
            </a:pPr>
            <a:r>
              <a:rPr lang="en-US" dirty="0" smtClean="0"/>
              <a:t>Cooperative </a:t>
            </a:r>
            <a:r>
              <a:rPr lang="en-US" dirty="0"/>
              <a:t>learning generally results in higher achievement and productivity by all students, and deeper learning with longer retention.</a:t>
            </a:r>
          </a:p>
          <a:p>
            <a:endParaRPr lang="en-US" dirty="0"/>
          </a:p>
        </p:txBody>
      </p:sp>
    </p:spTree>
    <p:extLst>
      <p:ext uri="{BB962C8B-B14F-4D97-AF65-F5344CB8AC3E}">
        <p14:creationId xmlns:p14="http://schemas.microsoft.com/office/powerpoint/2010/main" val="1936879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 cooperative learning</a:t>
            </a:r>
            <a:endParaRPr lang="en-US" dirty="0"/>
          </a:p>
        </p:txBody>
      </p:sp>
      <p:sp>
        <p:nvSpPr>
          <p:cNvPr id="3" name="Content Placeholder 2"/>
          <p:cNvSpPr>
            <a:spLocks noGrp="1"/>
          </p:cNvSpPr>
          <p:nvPr>
            <p:ph idx="1"/>
          </p:nvPr>
        </p:nvSpPr>
        <p:spPr>
          <a:xfrm>
            <a:off x="228600" y="1458191"/>
            <a:ext cx="8839200" cy="4779818"/>
          </a:xfrm>
        </p:spPr>
        <p:txBody>
          <a:bodyPr/>
          <a:lstStyle/>
          <a:p>
            <a:pPr marL="0" indent="0">
              <a:buNone/>
            </a:pPr>
            <a:r>
              <a:rPr lang="en-US" sz="1600" dirty="0" smtClean="0"/>
              <a:t>Barbara Millis </a:t>
            </a:r>
            <a:r>
              <a:rPr lang="en-US" sz="1600" dirty="0"/>
              <a:t>describes three premises underlying cooperative learning.  </a:t>
            </a:r>
            <a:endParaRPr lang="en-US" sz="1600" dirty="0" smtClean="0"/>
          </a:p>
          <a:p>
            <a:pPr>
              <a:buFont typeface="+mj-lt"/>
              <a:buAutoNum type="arabicPeriod"/>
            </a:pPr>
            <a:r>
              <a:rPr lang="en-US" sz="1400" dirty="0" smtClean="0"/>
              <a:t>A </a:t>
            </a:r>
            <a:r>
              <a:rPr lang="en-US" sz="1400" dirty="0"/>
              <a:t>respect for the individual differences among the students – intellectual, educational, social, and ethnic – and the belief that they all possess the potential to succeed in the class.  </a:t>
            </a:r>
            <a:endParaRPr lang="en-US" sz="1400" dirty="0" smtClean="0"/>
          </a:p>
          <a:p>
            <a:pPr>
              <a:buFont typeface="+mj-lt"/>
              <a:buAutoNum type="arabicPeriod"/>
            </a:pPr>
            <a:r>
              <a:rPr lang="en-US" sz="1400" dirty="0" smtClean="0"/>
              <a:t>Cooperative </a:t>
            </a:r>
            <a:r>
              <a:rPr lang="en-US" sz="1400" dirty="0"/>
              <a:t>learning is an active and constructive process.  In constructive learning, students create and build their own knowledge. </a:t>
            </a:r>
            <a:endParaRPr lang="en-US" sz="1400" dirty="0" smtClean="0"/>
          </a:p>
          <a:p>
            <a:pPr>
              <a:buFont typeface="+mj-lt"/>
              <a:buAutoNum type="arabicPeriod"/>
            </a:pPr>
            <a:r>
              <a:rPr lang="en-US" sz="1400" dirty="0" smtClean="0"/>
              <a:t>Cooperative </a:t>
            </a:r>
            <a:r>
              <a:rPr lang="en-US" sz="1400" dirty="0"/>
              <a:t>learning is a social activity with a shared sense of community.  </a:t>
            </a:r>
            <a:endParaRPr lang="en-US" sz="1400" dirty="0" smtClean="0"/>
          </a:p>
          <a:p>
            <a:pPr marL="0" indent="0">
              <a:buNone/>
            </a:pPr>
            <a:endParaRPr lang="en-US" sz="1600" dirty="0" smtClean="0"/>
          </a:p>
          <a:p>
            <a:pPr marL="0" indent="0">
              <a:buNone/>
            </a:pPr>
            <a:r>
              <a:rPr lang="en-US" sz="1600" dirty="0" smtClean="0"/>
              <a:t>The </a:t>
            </a:r>
            <a:r>
              <a:rPr lang="en-US" sz="1600" dirty="0"/>
              <a:t>benefits of social learning have been studied by many well-known educational theorists. One of the early relevant theories is the Social Development Theory of Lev </a:t>
            </a:r>
            <a:r>
              <a:rPr lang="en-US" sz="1600" dirty="0" err="1" smtClean="0"/>
              <a:t>Vygotsky</a:t>
            </a:r>
            <a:r>
              <a:rPr lang="en-US" sz="1600" dirty="0" smtClean="0"/>
              <a:t>:  </a:t>
            </a:r>
          </a:p>
          <a:p>
            <a:r>
              <a:rPr lang="en-US" sz="1400" dirty="0" err="1" smtClean="0"/>
              <a:t>Vygotsky</a:t>
            </a:r>
            <a:r>
              <a:rPr lang="en-US" sz="1400" dirty="0" smtClean="0"/>
              <a:t> </a:t>
            </a:r>
            <a:r>
              <a:rPr lang="en-US" sz="1400" dirty="0"/>
              <a:t>believed that students learned best when interacting with others, especially if the others were more competent in the area being explored.  The support of others allowed the student to progress farther than he/she would have alone.  </a:t>
            </a:r>
            <a:endParaRPr lang="en-US" sz="1400" dirty="0" smtClean="0"/>
          </a:p>
          <a:p>
            <a:r>
              <a:rPr lang="en-US" sz="1400" dirty="0" err="1" smtClean="0"/>
              <a:t>Vygotsky</a:t>
            </a:r>
            <a:r>
              <a:rPr lang="en-US" sz="1400" dirty="0" smtClean="0"/>
              <a:t> </a:t>
            </a:r>
            <a:r>
              <a:rPr lang="en-US" sz="1400" dirty="0"/>
              <a:t>is famous for his portrayal of this gap between what a student might learn alone, and what the student might learn with support, a gap that he called the Zone of Proximal Development (ZPD).  </a:t>
            </a:r>
            <a:endParaRPr lang="en-US" sz="1400" dirty="0" smtClean="0"/>
          </a:p>
          <a:p>
            <a:r>
              <a:rPr lang="en-US" sz="1400" dirty="0" smtClean="0"/>
              <a:t>A </a:t>
            </a:r>
            <a:r>
              <a:rPr lang="en-US" sz="1400" dirty="0"/>
              <a:t>later theory, related to that of </a:t>
            </a:r>
            <a:r>
              <a:rPr lang="en-US" sz="1400" dirty="0" err="1"/>
              <a:t>Vygotsky</a:t>
            </a:r>
            <a:r>
              <a:rPr lang="en-US" sz="1400" dirty="0"/>
              <a:t>, is the Social Learning theory of Albert </a:t>
            </a:r>
            <a:r>
              <a:rPr lang="en-US" sz="1400" dirty="0" smtClean="0"/>
              <a:t>Bandura.  </a:t>
            </a:r>
            <a:r>
              <a:rPr lang="en-US" sz="1400" dirty="0"/>
              <a:t>Bandura emphasized the importance of learning through the observation and modeling of the behavior of others.  This is a natural outgrowth of cooperative learning.</a:t>
            </a:r>
          </a:p>
          <a:p>
            <a:endParaRPr lang="en-US" sz="1600" dirty="0"/>
          </a:p>
        </p:txBody>
      </p:sp>
    </p:spTree>
    <p:extLst>
      <p:ext uri="{BB962C8B-B14F-4D97-AF65-F5344CB8AC3E}">
        <p14:creationId xmlns:p14="http://schemas.microsoft.com/office/powerpoint/2010/main" val="34106897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0" y="381000"/>
            <a:ext cx="9144000" cy="533400"/>
          </a:xfrm>
        </p:spPr>
        <p:txBody>
          <a:bodyPr/>
          <a:lstStyle/>
          <a:p>
            <a:pPr algn="ctr"/>
            <a:r>
              <a:rPr lang="en-US" sz="3200" dirty="0" smtClean="0"/>
              <a:t>Phillips’s role of the PM</a:t>
            </a:r>
            <a:endParaRPr lang="en-US" sz="3200" dirty="0"/>
          </a:p>
        </p:txBody>
      </p:sp>
      <p:sp>
        <p:nvSpPr>
          <p:cNvPr id="434179" name="Rectangle 3"/>
          <p:cNvSpPr>
            <a:spLocks noGrp="1" noChangeArrowheads="1"/>
          </p:cNvSpPr>
          <p:nvPr>
            <p:ph type="body" sz="half" idx="1"/>
          </p:nvPr>
        </p:nvSpPr>
        <p:spPr>
          <a:xfrm>
            <a:off x="228600" y="1371600"/>
            <a:ext cx="8305800" cy="3810000"/>
          </a:xfrm>
        </p:spPr>
        <p:txBody>
          <a:bodyPr/>
          <a:lstStyle/>
          <a:p>
            <a:pPr marL="0" indent="0">
              <a:lnSpc>
                <a:spcPct val="90000"/>
              </a:lnSpc>
              <a:buNone/>
            </a:pPr>
            <a:r>
              <a:rPr lang="en-US" i="1" dirty="0">
                <a:solidFill>
                  <a:srgbClr val="0000FF"/>
                </a:solidFill>
              </a:rPr>
              <a:t>Formulate and manage software project </a:t>
            </a:r>
            <a:r>
              <a:rPr lang="en-US" i="1" dirty="0" smtClean="0">
                <a:solidFill>
                  <a:srgbClr val="0000FF"/>
                </a:solidFill>
              </a:rPr>
              <a:t>teams.</a:t>
            </a:r>
            <a:br>
              <a:rPr lang="en-US" i="1" dirty="0" smtClean="0">
                <a:solidFill>
                  <a:srgbClr val="0000FF"/>
                </a:solidFill>
              </a:rPr>
            </a:br>
            <a:endParaRPr lang="en-US" i="1" dirty="0">
              <a:solidFill>
                <a:srgbClr val="0000FF"/>
              </a:solidFill>
            </a:endParaRPr>
          </a:p>
          <a:p>
            <a:r>
              <a:rPr lang="en-US" sz="2400" b="0" dirty="0" smtClean="0"/>
              <a:t>Need to look up from your coding, at others!</a:t>
            </a:r>
            <a:endParaRPr lang="en-US" sz="2400" b="0" dirty="0"/>
          </a:p>
          <a:p>
            <a:pPr>
              <a:lnSpc>
                <a:spcPct val="90000"/>
              </a:lnSpc>
            </a:pPr>
            <a:r>
              <a:rPr lang="en-US" sz="2400" b="0" dirty="0" err="1" smtClean="0"/>
              <a:t>Gotta</a:t>
            </a:r>
            <a:r>
              <a:rPr lang="en-US" sz="2400" b="0" dirty="0" smtClean="0"/>
              <a:t> have a strong, adaptable self-image.</a:t>
            </a:r>
          </a:p>
          <a:p>
            <a:pPr>
              <a:lnSpc>
                <a:spcPct val="90000"/>
              </a:lnSpc>
            </a:pPr>
            <a:r>
              <a:rPr lang="en-US" sz="2400" b="0" dirty="0" smtClean="0"/>
              <a:t>Must be able to motivate others.</a:t>
            </a:r>
          </a:p>
          <a:p>
            <a:pPr>
              <a:lnSpc>
                <a:spcPct val="90000"/>
              </a:lnSpc>
            </a:pPr>
            <a:r>
              <a:rPr lang="en-US" sz="2400" b="0" dirty="0" smtClean="0"/>
              <a:t>Compassion! </a:t>
            </a:r>
            <a:r>
              <a:rPr lang="en-US" sz="2400" b="0" dirty="0" smtClean="0">
                <a:sym typeface="Wingdings"/>
              </a:rPr>
              <a:t></a:t>
            </a:r>
            <a:endParaRPr lang="en-US" sz="2400" b="0" dirty="0" smtClean="0"/>
          </a:p>
          <a:p>
            <a:pPr>
              <a:lnSpc>
                <a:spcPct val="90000"/>
              </a:lnSpc>
            </a:pPr>
            <a:r>
              <a:rPr lang="en-US" sz="2400" b="0" dirty="0" smtClean="0"/>
              <a:t>Know when to lead, manage, and </a:t>
            </a:r>
            <a:br>
              <a:rPr lang="en-US" sz="2400" b="0" dirty="0" smtClean="0"/>
            </a:br>
            <a:r>
              <a:rPr lang="en-US" sz="2400" b="0" dirty="0" smtClean="0"/>
              <a:t>get out of the way.</a:t>
            </a:r>
          </a:p>
          <a:p>
            <a:pPr>
              <a:lnSpc>
                <a:spcPct val="90000"/>
              </a:lnSpc>
            </a:pPr>
            <a:r>
              <a:rPr lang="en-US" sz="2400" b="0" dirty="0" smtClean="0"/>
              <a:t>Put up with management “stuff”</a:t>
            </a:r>
          </a:p>
          <a:p>
            <a:pPr lvl="1">
              <a:lnSpc>
                <a:spcPct val="90000"/>
              </a:lnSpc>
            </a:pPr>
            <a:r>
              <a:rPr lang="en-US" sz="2000" b="0" dirty="0" smtClean="0"/>
              <a:t>Like more meetings.</a:t>
            </a:r>
            <a:endParaRPr lang="en-US" sz="2000" b="0" dirty="0"/>
          </a:p>
        </p:txBody>
      </p:sp>
      <p:pic>
        <p:nvPicPr>
          <p:cNvPr id="2" name="Picture 1"/>
          <p:cNvPicPr>
            <a:picLocks noChangeAspect="1"/>
          </p:cNvPicPr>
          <p:nvPr/>
        </p:nvPicPr>
        <p:blipFill>
          <a:blip r:embed="rId3"/>
          <a:stretch>
            <a:fillRect/>
          </a:stretch>
        </p:blipFill>
        <p:spPr>
          <a:xfrm>
            <a:off x="6172200" y="3278155"/>
            <a:ext cx="2869809" cy="1903445"/>
          </a:xfrm>
          <a:prstGeom prst="rect">
            <a:avLst/>
          </a:prstGeom>
        </p:spPr>
      </p:pic>
    </p:spTree>
    <p:extLst>
      <p:ext uri="{BB962C8B-B14F-4D97-AF65-F5344CB8AC3E}">
        <p14:creationId xmlns:p14="http://schemas.microsoft.com/office/powerpoint/2010/main" val="22694392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 want cooperative learning</a:t>
            </a:r>
            <a:endParaRPr lang="en-US" dirty="0"/>
          </a:p>
        </p:txBody>
      </p:sp>
      <p:sp>
        <p:nvSpPr>
          <p:cNvPr id="3" name="Content Placeholder 2"/>
          <p:cNvSpPr>
            <a:spLocks noGrp="1"/>
          </p:cNvSpPr>
          <p:nvPr>
            <p:ph idx="1"/>
          </p:nvPr>
        </p:nvSpPr>
        <p:spPr/>
        <p:txBody>
          <a:bodyPr/>
          <a:lstStyle/>
          <a:p>
            <a:pPr marL="0" indent="0">
              <a:buNone/>
            </a:pPr>
            <a:r>
              <a:rPr lang="en-US" sz="1800" dirty="0" smtClean="0"/>
              <a:t>Cooperative </a:t>
            </a:r>
            <a:r>
              <a:rPr lang="en-US" sz="1800" dirty="0"/>
              <a:t>learning involves students working in teams toward a common goal.  Although there are many viewpoints as to what constitutes cooperative learning, it generally incorporates these </a:t>
            </a:r>
            <a:r>
              <a:rPr lang="en-US" sz="1800" dirty="0" smtClean="0"/>
              <a:t>elements:</a:t>
            </a:r>
            <a:endParaRPr lang="en-US" sz="1800" dirty="0"/>
          </a:p>
          <a:p>
            <a:pPr marL="0" indent="0">
              <a:buNone/>
            </a:pPr>
            <a:endParaRPr lang="en-US" sz="1800" dirty="0"/>
          </a:p>
          <a:p>
            <a:pPr lvl="0"/>
            <a:r>
              <a:rPr lang="en-US" sz="1800" i="1" dirty="0"/>
              <a:t>Positive interdependence:</a:t>
            </a:r>
            <a:r>
              <a:rPr lang="en-US" sz="1800" dirty="0"/>
              <a:t>  Team members rely on each other to achieve the common goal</a:t>
            </a:r>
            <a:r>
              <a:rPr lang="en-US" sz="1800" dirty="0" smtClean="0"/>
              <a:t>.</a:t>
            </a:r>
            <a:endParaRPr lang="en-US" sz="1800" dirty="0"/>
          </a:p>
          <a:p>
            <a:pPr lvl="0"/>
            <a:r>
              <a:rPr lang="en-US" sz="1800" i="1" dirty="0"/>
              <a:t>Face-to-face interaction:</a:t>
            </a:r>
            <a:r>
              <a:rPr lang="en-US" sz="1800" dirty="0"/>
              <a:t>  Team members do most of the work together.  They provide assistance, encouragement and feedback to the other team members</a:t>
            </a:r>
            <a:r>
              <a:rPr lang="en-US" sz="1800" dirty="0" smtClean="0"/>
              <a:t>.</a:t>
            </a:r>
            <a:endParaRPr lang="en-US" sz="1800" dirty="0"/>
          </a:p>
          <a:p>
            <a:pPr lvl="0"/>
            <a:r>
              <a:rPr lang="en-US" sz="1800" i="1" dirty="0"/>
              <a:t>Individual accountability and personal responsibility:</a:t>
            </a:r>
            <a:r>
              <a:rPr lang="en-US" sz="1800" dirty="0"/>
              <a:t>  Each team member is responsible for doing his/her share of the work, and is expected to master all necessary material</a:t>
            </a:r>
            <a:r>
              <a:rPr lang="en-US" sz="1800" dirty="0" smtClean="0"/>
              <a:t>.</a:t>
            </a:r>
            <a:endParaRPr lang="en-US" sz="1800" dirty="0"/>
          </a:p>
          <a:p>
            <a:pPr lvl="0"/>
            <a:r>
              <a:rPr lang="en-US" sz="1800" i="1" dirty="0"/>
              <a:t>Interpersonal and small-group skills:</a:t>
            </a:r>
            <a:r>
              <a:rPr lang="en-US" sz="1800" dirty="0"/>
              <a:t>  Team members use effective communication and conflict-management skills</a:t>
            </a:r>
            <a:r>
              <a:rPr lang="en-US" sz="1800" dirty="0" smtClean="0"/>
              <a:t>.</a:t>
            </a:r>
            <a:endParaRPr lang="en-US" sz="1800" dirty="0"/>
          </a:p>
          <a:p>
            <a:pPr lvl="0"/>
            <a:r>
              <a:rPr lang="en-US" sz="1800" i="1" dirty="0"/>
              <a:t>Group processing:</a:t>
            </a:r>
            <a:r>
              <a:rPr lang="en-US" sz="1800" dirty="0"/>
              <a:t>  Team members set common goals, reflect on team accomplishments and make adjustments as necessary.</a:t>
            </a:r>
          </a:p>
          <a:p>
            <a:endParaRPr lang="en-US" sz="1800" dirty="0"/>
          </a:p>
        </p:txBody>
      </p:sp>
    </p:spTree>
    <p:extLst>
      <p:ext uri="{BB962C8B-B14F-4D97-AF65-F5344CB8AC3E}">
        <p14:creationId xmlns:p14="http://schemas.microsoft.com/office/powerpoint/2010/main" val="34106897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Compassion, anyone?</a:t>
            </a:r>
            <a:endParaRPr lang="en-US" dirty="0"/>
          </a:p>
        </p:txBody>
      </p:sp>
      <p:sp>
        <p:nvSpPr>
          <p:cNvPr id="5" name="Content Placeholder 4"/>
          <p:cNvSpPr>
            <a:spLocks noGrp="1"/>
          </p:cNvSpPr>
          <p:nvPr>
            <p:ph idx="1"/>
          </p:nvPr>
        </p:nvSpPr>
        <p:spPr/>
        <p:txBody>
          <a:bodyPr/>
          <a:lstStyle/>
          <a:p>
            <a:r>
              <a:rPr lang="en-US" dirty="0" smtClean="0"/>
              <a:t>There are self-tests for compassion out on the internet.</a:t>
            </a:r>
          </a:p>
          <a:p>
            <a:pPr lvl="1"/>
            <a:r>
              <a:rPr lang="en-US" dirty="0" smtClean="0"/>
              <a:t>Uncertain validity.</a:t>
            </a:r>
          </a:p>
          <a:p>
            <a:pPr lvl="1"/>
            <a:r>
              <a:rPr lang="en-US" dirty="0" smtClean="0"/>
              <a:t>But, a team leader / manager needs this!</a:t>
            </a:r>
          </a:p>
          <a:p>
            <a:r>
              <a:rPr lang="en-US" dirty="0" smtClean="0"/>
              <a:t>Organizations need to feel safe.</a:t>
            </a:r>
          </a:p>
          <a:p>
            <a:pPr lvl="1"/>
            <a:r>
              <a:rPr lang="en-US" dirty="0" smtClean="0"/>
              <a:t>Opposite of acting based on self-preservation.</a:t>
            </a:r>
          </a:p>
          <a:p>
            <a:pPr lvl="1"/>
            <a:r>
              <a:rPr lang="en-US" dirty="0" smtClean="0"/>
              <a:t>Trust can be built in lots of ways.</a:t>
            </a:r>
          </a:p>
          <a:p>
            <a:r>
              <a:rPr lang="en-US" dirty="0" smtClean="0"/>
              <a:t>Requires moment-to-moment awareness.</a:t>
            </a:r>
          </a:p>
          <a:p>
            <a:pPr lvl="1"/>
            <a:r>
              <a:rPr lang="en-US" dirty="0" smtClean="0"/>
              <a:t>Related to the current “mindfulness” stuff.</a:t>
            </a:r>
          </a:p>
          <a:p>
            <a:r>
              <a:rPr lang="en-US" dirty="0" smtClean="0"/>
              <a:t>Exemplifying “helping the group” versus “helping yourself.”</a:t>
            </a:r>
          </a:p>
          <a:p>
            <a:endParaRPr lang="en-US" dirty="0"/>
          </a:p>
        </p:txBody>
      </p:sp>
    </p:spTree>
    <p:extLst>
      <p:ext uri="{BB962C8B-B14F-4D97-AF65-F5344CB8AC3E}">
        <p14:creationId xmlns:p14="http://schemas.microsoft.com/office/powerpoint/2010/main" val="25637642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problem…</a:t>
            </a:r>
            <a:endParaRPr lang="en-US" dirty="0"/>
          </a:p>
        </p:txBody>
      </p:sp>
      <p:sp>
        <p:nvSpPr>
          <p:cNvPr id="3" name="Content Placeholder 2"/>
          <p:cNvSpPr>
            <a:spLocks noGrp="1"/>
          </p:cNvSpPr>
          <p:nvPr>
            <p:ph idx="1"/>
          </p:nvPr>
        </p:nvSpPr>
        <p:spPr/>
        <p:txBody>
          <a:bodyPr/>
          <a:lstStyle/>
          <a:p>
            <a:r>
              <a:rPr lang="en-US" dirty="0" smtClean="0"/>
              <a:t>How to bridge the gap to stakeholders</a:t>
            </a:r>
          </a:p>
          <a:p>
            <a:r>
              <a:rPr lang="en-US" dirty="0" smtClean="0"/>
              <a:t>Technical performance needs to be translated into value for the enterprise.</a:t>
            </a:r>
          </a:p>
          <a:p>
            <a:pPr lvl="1"/>
            <a:r>
              <a:rPr lang="en-US" dirty="0" smtClean="0"/>
              <a:t>This is both a technical and managerial task.</a:t>
            </a:r>
          </a:p>
          <a:p>
            <a:r>
              <a:rPr lang="en-US" dirty="0" smtClean="0"/>
              <a:t>If you specialize, as a software person, you are more likely to be on-target.</a:t>
            </a:r>
          </a:p>
          <a:p>
            <a:pPr lvl="1"/>
            <a:r>
              <a:rPr lang="en-US" dirty="0" smtClean="0"/>
              <a:t>Is it better to take people who know a business, and teach them to program?</a:t>
            </a:r>
            <a:endParaRPr lang="en-US" dirty="0"/>
          </a:p>
        </p:txBody>
      </p:sp>
      <p:pic>
        <p:nvPicPr>
          <p:cNvPr id="4" name="Picture 3"/>
          <p:cNvPicPr>
            <a:picLocks noChangeAspect="1"/>
          </p:cNvPicPr>
          <p:nvPr/>
        </p:nvPicPr>
        <p:blipFill>
          <a:blip r:embed="rId3"/>
          <a:stretch>
            <a:fillRect/>
          </a:stretch>
        </p:blipFill>
        <p:spPr>
          <a:xfrm>
            <a:off x="6477000" y="4572000"/>
            <a:ext cx="1524000" cy="1524000"/>
          </a:xfrm>
          <a:prstGeom prst="rect">
            <a:avLst/>
          </a:prstGeom>
        </p:spPr>
      </p:pic>
      <p:sp>
        <p:nvSpPr>
          <p:cNvPr id="5" name="TextBox 4"/>
          <p:cNvSpPr txBox="1"/>
          <p:nvPr/>
        </p:nvSpPr>
        <p:spPr>
          <a:xfrm>
            <a:off x="2971800" y="5105400"/>
            <a:ext cx="3200400" cy="923330"/>
          </a:xfrm>
          <a:prstGeom prst="rect">
            <a:avLst/>
          </a:prstGeom>
          <a:noFill/>
        </p:spPr>
        <p:txBody>
          <a:bodyPr wrap="square" rtlCol="0">
            <a:spAutoFit/>
          </a:bodyPr>
          <a:lstStyle/>
          <a:p>
            <a:r>
              <a:rPr lang="en-US" sz="1800" dirty="0" smtClean="0"/>
              <a:t>Programming a pacemaker – How hard can that be?  It’s in C, after all!</a:t>
            </a:r>
            <a:endParaRPr lang="en-US" sz="1800" dirty="0"/>
          </a:p>
        </p:txBody>
      </p:sp>
    </p:spTree>
    <p:extLst>
      <p:ext uri="{BB962C8B-B14F-4D97-AF65-F5344CB8AC3E}">
        <p14:creationId xmlns:p14="http://schemas.microsoft.com/office/powerpoint/2010/main" val="27577927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Phillips </a:t>
            </a:r>
            <a:r>
              <a:rPr lang="en-US" dirty="0" err="1" smtClean="0"/>
              <a:t>vs</a:t>
            </a:r>
            <a:r>
              <a:rPr lang="en-US" dirty="0" smtClean="0"/>
              <a:t> </a:t>
            </a:r>
            <a:r>
              <a:rPr lang="en-US" dirty="0" err="1" smtClean="0"/>
              <a:t>Highsmith</a:t>
            </a:r>
            <a:endParaRPr lang="en-US" dirty="0"/>
          </a:p>
        </p:txBody>
      </p:sp>
      <p:sp>
        <p:nvSpPr>
          <p:cNvPr id="3" name="Content Placeholder 2"/>
          <p:cNvSpPr>
            <a:spLocks noGrp="1"/>
          </p:cNvSpPr>
          <p:nvPr>
            <p:ph idx="1"/>
          </p:nvPr>
        </p:nvSpPr>
        <p:spPr/>
        <p:txBody>
          <a:bodyPr/>
          <a:lstStyle/>
          <a:p>
            <a:r>
              <a:rPr lang="en-US" dirty="0" smtClean="0"/>
              <a:t>Phillips believes the PM needs to be very aware of all the process things, as well as about the technical progress of the project.</a:t>
            </a:r>
          </a:p>
          <a:p>
            <a:r>
              <a:rPr lang="en-US" dirty="0" smtClean="0"/>
              <a:t>Cites CMM, PSP,</a:t>
            </a:r>
            <a:r>
              <a:rPr lang="en-US" dirty="0"/>
              <a:t> </a:t>
            </a:r>
            <a:r>
              <a:rPr lang="en-US" dirty="0" smtClean="0"/>
              <a:t>etc., as examples of best practices.</a:t>
            </a:r>
          </a:p>
          <a:p>
            <a:r>
              <a:rPr lang="en-US" dirty="0" smtClean="0"/>
              <a:t>His long list on </a:t>
            </a:r>
            <a:r>
              <a:rPr lang="en-US" dirty="0" err="1" smtClean="0"/>
              <a:t>pp</a:t>
            </a:r>
            <a:r>
              <a:rPr lang="en-US" dirty="0" smtClean="0"/>
              <a:t> 9-10 would be too long for </a:t>
            </a:r>
            <a:r>
              <a:rPr lang="en-US" dirty="0" err="1" smtClean="0"/>
              <a:t>Highsmith</a:t>
            </a:r>
            <a:r>
              <a:rPr lang="en-US" dirty="0" smtClean="0"/>
              <a:t>!</a:t>
            </a:r>
            <a:endParaRPr lang="en-US" dirty="0"/>
          </a:p>
        </p:txBody>
      </p:sp>
    </p:spTree>
    <p:extLst>
      <p:ext uri="{BB962C8B-B14F-4D97-AF65-F5344CB8AC3E}">
        <p14:creationId xmlns:p14="http://schemas.microsoft.com/office/powerpoint/2010/main" val="1838495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Phillips’ Management “Secrets”</a:t>
            </a:r>
            <a:endParaRPr lang="en-US" dirty="0"/>
          </a:p>
        </p:txBody>
      </p:sp>
      <p:sp>
        <p:nvSpPr>
          <p:cNvPr id="3" name="Content Placeholder 2"/>
          <p:cNvSpPr>
            <a:spLocks noGrp="1"/>
          </p:cNvSpPr>
          <p:nvPr>
            <p:ph idx="1"/>
          </p:nvPr>
        </p:nvSpPr>
        <p:spPr/>
        <p:txBody>
          <a:bodyPr/>
          <a:lstStyle/>
          <a:p>
            <a:r>
              <a:rPr lang="en-US" dirty="0" smtClean="0"/>
              <a:t>Avoid having team members work in isolation.</a:t>
            </a:r>
          </a:p>
          <a:p>
            <a:r>
              <a:rPr lang="en-US" dirty="0" smtClean="0"/>
              <a:t>Stay with your project team.</a:t>
            </a:r>
          </a:p>
          <a:p>
            <a:r>
              <a:rPr lang="en-US" dirty="0" smtClean="0"/>
              <a:t>Concentrate on tasks, not tools.</a:t>
            </a:r>
          </a:p>
          <a:p>
            <a:r>
              <a:rPr lang="en-US" dirty="0" smtClean="0"/>
              <a:t>Do your homework.</a:t>
            </a:r>
            <a:endParaRPr lang="en-US" dirty="0"/>
          </a:p>
        </p:txBody>
      </p:sp>
      <p:sp>
        <p:nvSpPr>
          <p:cNvPr id="4" name="TextBox 3"/>
          <p:cNvSpPr txBox="1"/>
          <p:nvPr/>
        </p:nvSpPr>
        <p:spPr>
          <a:xfrm>
            <a:off x="3657600" y="4343400"/>
            <a:ext cx="4726021" cy="830997"/>
          </a:xfrm>
          <a:prstGeom prst="rect">
            <a:avLst/>
          </a:prstGeom>
          <a:noFill/>
        </p:spPr>
        <p:txBody>
          <a:bodyPr wrap="square" rtlCol="0">
            <a:spAutoFit/>
          </a:bodyPr>
          <a:lstStyle/>
          <a:p>
            <a:r>
              <a:rPr lang="en-US" dirty="0" smtClean="0"/>
              <a:t>Is there a common theme to all of these “secrets”?</a:t>
            </a:r>
            <a:endParaRPr lang="en-US" dirty="0"/>
          </a:p>
        </p:txBody>
      </p:sp>
      <p:pic>
        <p:nvPicPr>
          <p:cNvPr id="5" name="Picture 4"/>
          <p:cNvPicPr>
            <a:picLocks noChangeAspect="1"/>
          </p:cNvPicPr>
          <p:nvPr/>
        </p:nvPicPr>
        <p:blipFill>
          <a:blip r:embed="rId3"/>
          <a:stretch>
            <a:fillRect/>
          </a:stretch>
        </p:blipFill>
        <p:spPr>
          <a:xfrm>
            <a:off x="381000" y="3810000"/>
            <a:ext cx="3043271" cy="2019300"/>
          </a:xfrm>
          <a:prstGeom prst="rect">
            <a:avLst/>
          </a:prstGeom>
        </p:spPr>
      </p:pic>
    </p:spTree>
    <p:extLst>
      <p:ext uri="{BB962C8B-B14F-4D97-AF65-F5344CB8AC3E}">
        <p14:creationId xmlns:p14="http://schemas.microsoft.com/office/powerpoint/2010/main" val="4539151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534400" cy="609600"/>
          </a:xfrm>
        </p:spPr>
        <p:txBody>
          <a:bodyPr/>
          <a:lstStyle/>
          <a:p>
            <a:r>
              <a:rPr lang="en-US" dirty="0" smtClean="0"/>
              <a:t>How do we use Problem Solving to get to the point of Decision-Making? </a:t>
            </a:r>
            <a:endParaRPr lang="en-US" sz="3200" dirty="0"/>
          </a:p>
        </p:txBody>
      </p:sp>
      <p:sp>
        <p:nvSpPr>
          <p:cNvPr id="3" name="Content Placeholder 2"/>
          <p:cNvSpPr>
            <a:spLocks noGrp="1"/>
          </p:cNvSpPr>
          <p:nvPr>
            <p:ph idx="1"/>
          </p:nvPr>
        </p:nvSpPr>
        <p:spPr>
          <a:xfrm>
            <a:off x="457200" y="3124200"/>
            <a:ext cx="5562600" cy="3276600"/>
          </a:xfrm>
        </p:spPr>
        <p:txBody>
          <a:bodyPr/>
          <a:lstStyle/>
          <a:p>
            <a:r>
              <a:rPr lang="en-US" dirty="0" smtClean="0"/>
              <a:t>Think for 15 seconds…</a:t>
            </a:r>
          </a:p>
          <a:p>
            <a:r>
              <a:rPr lang="en-US" dirty="0" smtClean="0"/>
              <a:t>What do you think?</a:t>
            </a:r>
            <a:endParaRPr lang="en-US" dirty="0"/>
          </a:p>
        </p:txBody>
      </p:sp>
      <p:pic>
        <p:nvPicPr>
          <p:cNvPr id="4" name="Picture 3"/>
          <p:cNvPicPr>
            <a:picLocks noChangeAspect="1"/>
          </p:cNvPicPr>
          <p:nvPr/>
        </p:nvPicPr>
        <p:blipFill>
          <a:blip r:embed="rId3"/>
          <a:stretch>
            <a:fillRect/>
          </a:stretch>
        </p:blipFill>
        <p:spPr>
          <a:xfrm>
            <a:off x="6324600" y="2974975"/>
            <a:ext cx="2258476" cy="3121025"/>
          </a:xfrm>
          <a:prstGeom prst="rect">
            <a:avLst/>
          </a:prstGeom>
        </p:spPr>
      </p:pic>
    </p:spTree>
    <p:extLst>
      <p:ext uri="{BB962C8B-B14F-4D97-AF65-F5344CB8AC3E}">
        <p14:creationId xmlns:p14="http://schemas.microsoft.com/office/powerpoint/2010/main" val="40480420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alphaModFix amt="42000"/>
          </a:blip>
          <a:stretch>
            <a:fillRect/>
          </a:stretch>
        </p:blipFill>
        <p:spPr>
          <a:xfrm>
            <a:off x="2235200" y="2460820"/>
            <a:ext cx="4927600" cy="3924300"/>
          </a:xfrm>
          <a:prstGeom prst="rect">
            <a:avLst/>
          </a:prstGeom>
        </p:spPr>
      </p:pic>
      <p:sp>
        <p:nvSpPr>
          <p:cNvPr id="923650" name="Title 1"/>
          <p:cNvSpPr>
            <a:spLocks noGrp="1"/>
          </p:cNvSpPr>
          <p:nvPr>
            <p:ph type="title" idx="4294967295"/>
          </p:nvPr>
        </p:nvSpPr>
        <p:spPr>
          <a:xfrm>
            <a:off x="381000" y="304800"/>
            <a:ext cx="8229600" cy="685800"/>
          </a:xfrm>
        </p:spPr>
        <p:txBody>
          <a:bodyPr bIns="91440" anchor="b"/>
          <a:lstStyle/>
          <a:p>
            <a:pPr eaLnBrk="1" hangingPunct="1"/>
            <a:r>
              <a:rPr lang="en-US" dirty="0"/>
              <a:t>Coping with Decisions </a:t>
            </a:r>
            <a:r>
              <a:rPr lang="en-US" dirty="0" smtClean="0"/>
              <a:t>(Challenges)</a:t>
            </a:r>
            <a:endParaRPr lang="en-US" dirty="0"/>
          </a:p>
        </p:txBody>
      </p:sp>
      <p:sp>
        <p:nvSpPr>
          <p:cNvPr id="923651" name="Content Placeholder 3"/>
          <p:cNvSpPr>
            <a:spLocks noGrp="1"/>
          </p:cNvSpPr>
          <p:nvPr>
            <p:ph sz="quarter" idx="4294967295"/>
          </p:nvPr>
        </p:nvSpPr>
        <p:spPr>
          <a:xfrm>
            <a:off x="457200" y="1295400"/>
            <a:ext cx="4343400" cy="5486400"/>
          </a:xfrm>
        </p:spPr>
        <p:txBody>
          <a:bodyPr/>
          <a:lstStyle/>
          <a:p>
            <a:pPr marL="273050" indent="-273050" eaLnBrk="1" hangingPunct="1"/>
            <a:r>
              <a:rPr lang="en-US" dirty="0"/>
              <a:t>Flip a coin</a:t>
            </a:r>
          </a:p>
          <a:p>
            <a:pPr marL="273050" indent="-273050" eaLnBrk="1" hangingPunct="1"/>
            <a:r>
              <a:rPr lang="en-US" dirty="0" smtClean="0"/>
              <a:t>Delegate it to somebody </a:t>
            </a:r>
            <a:r>
              <a:rPr lang="en-US" dirty="0"/>
              <a:t>else </a:t>
            </a:r>
            <a:endParaRPr lang="en-US" dirty="0" smtClean="0"/>
          </a:p>
          <a:p>
            <a:pPr marL="273050" indent="-273050" eaLnBrk="1" hangingPunct="1"/>
            <a:r>
              <a:rPr lang="en-US" dirty="0" smtClean="0"/>
              <a:t>Wait </a:t>
            </a:r>
            <a:r>
              <a:rPr lang="en-US" dirty="0"/>
              <a:t>until it goes away</a:t>
            </a:r>
          </a:p>
          <a:p>
            <a:pPr marL="273050" indent="-273050" eaLnBrk="1" hangingPunct="1"/>
            <a:r>
              <a:rPr lang="en-US" dirty="0"/>
              <a:t>Use the “squeaky wheel” approach</a:t>
            </a:r>
          </a:p>
          <a:p>
            <a:pPr marL="273050" indent="-273050" eaLnBrk="1" hangingPunct="1"/>
            <a:r>
              <a:rPr lang="en-US" dirty="0"/>
              <a:t>Wait until you get more </a:t>
            </a:r>
            <a:r>
              <a:rPr lang="en-US" dirty="0" smtClean="0"/>
              <a:t>data</a:t>
            </a:r>
          </a:p>
          <a:p>
            <a:pPr marL="273050" indent="-273050" eaLnBrk="1" hangingPunct="1"/>
            <a:r>
              <a:rPr lang="en-US" dirty="0" smtClean="0"/>
              <a:t>Choose a temporary solution</a:t>
            </a:r>
          </a:p>
        </p:txBody>
      </p:sp>
      <p:sp>
        <p:nvSpPr>
          <p:cNvPr id="923652" name="Content Placeholder 4"/>
          <p:cNvSpPr>
            <a:spLocks noGrp="1"/>
          </p:cNvSpPr>
          <p:nvPr>
            <p:ph sz="quarter" idx="4294967295"/>
          </p:nvPr>
        </p:nvSpPr>
        <p:spPr>
          <a:xfrm>
            <a:off x="4857750" y="1219200"/>
            <a:ext cx="4133850" cy="5486400"/>
          </a:xfrm>
        </p:spPr>
        <p:txBody>
          <a:bodyPr/>
          <a:lstStyle/>
          <a:p>
            <a:pPr marL="273050" indent="-273050" eaLnBrk="1" hangingPunct="1"/>
            <a:r>
              <a:rPr lang="en-US" dirty="0" smtClean="0"/>
              <a:t>Use </a:t>
            </a:r>
            <a:r>
              <a:rPr lang="en-US" dirty="0"/>
              <a:t>a process of elimination vote</a:t>
            </a:r>
          </a:p>
          <a:p>
            <a:pPr marL="273050" indent="-273050" eaLnBrk="1" hangingPunct="1"/>
            <a:r>
              <a:rPr lang="en-US" dirty="0"/>
              <a:t>Gain consensus</a:t>
            </a:r>
          </a:p>
          <a:p>
            <a:pPr marL="273050" indent="-273050" eaLnBrk="1" hangingPunct="1"/>
            <a:r>
              <a:rPr lang="en-US" dirty="0"/>
              <a:t>Cary a big stick/dictate</a:t>
            </a:r>
          </a:p>
          <a:p>
            <a:pPr marL="273050" indent="-273050" eaLnBrk="1" hangingPunct="1"/>
            <a:r>
              <a:rPr lang="en-US" dirty="0"/>
              <a:t>Boss gets the final say</a:t>
            </a:r>
          </a:p>
          <a:p>
            <a:pPr marL="273050" indent="-273050" eaLnBrk="1" hangingPunct="1"/>
            <a:r>
              <a:rPr lang="en-US" dirty="0"/>
              <a:t>Use criteria (</a:t>
            </a:r>
            <a:r>
              <a:rPr lang="en-US" dirty="0" smtClean="0"/>
              <a:t>cheapest, best, </a:t>
            </a:r>
            <a:r>
              <a:rPr lang="en-US" dirty="0"/>
              <a:t>etc.)</a:t>
            </a:r>
          </a:p>
        </p:txBody>
      </p:sp>
    </p:spTree>
    <p:extLst>
      <p:ext uri="{BB962C8B-B14F-4D97-AF65-F5344CB8AC3E}">
        <p14:creationId xmlns:p14="http://schemas.microsoft.com/office/powerpoint/2010/main" val="25211589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3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3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3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36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365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365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365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365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365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36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1" grpId="0" uiExpand="1" build="p"/>
      <p:bldP spid="92365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2007FairfaxShowcaseSE-Slides-Bohner">
  <a:themeElements>
    <a:clrScheme name="">
      <a:dk1>
        <a:srgbClr val="000000"/>
      </a:dk1>
      <a:lt1>
        <a:srgbClr val="FFFFFF"/>
      </a:lt1>
      <a:dk2>
        <a:srgbClr val="FFFFFF"/>
      </a:dk2>
      <a:lt2>
        <a:srgbClr val="808080"/>
      </a:lt2>
      <a:accent1>
        <a:srgbClr val="80000A"/>
      </a:accent1>
      <a:accent2>
        <a:srgbClr val="81460A"/>
      </a:accent2>
      <a:accent3>
        <a:srgbClr val="FFFFFF"/>
      </a:accent3>
      <a:accent4>
        <a:srgbClr val="000000"/>
      </a:accent4>
      <a:accent5>
        <a:srgbClr val="C0AAAA"/>
      </a:accent5>
      <a:accent6>
        <a:srgbClr val="743F08"/>
      </a:accent6>
      <a:hlink>
        <a:srgbClr val="805255"/>
      </a:hlink>
      <a:folHlink>
        <a:srgbClr val="B2B2B2"/>
      </a:folHlink>
    </a:clrScheme>
    <a:fontScheme name="2007FairfaxShowcaseSE-Slides-Bohn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007FairfaxShowcaseSE-Slides-Bohner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2007FairfaxShowcaseSE-Slides-Bohner</Template>
  <TotalTime>48770</TotalTime>
  <Words>2880</Words>
  <Application>Microsoft Macintosh PowerPoint</Application>
  <PresentationFormat>On-screen Show (4:3)</PresentationFormat>
  <Paragraphs>353</Paragraphs>
  <Slides>30</Slides>
  <Notes>17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2007FairfaxShowcaseSE-Slides-Bohner</vt:lpstr>
      <vt:lpstr>CSSE 579  Software Project Management:  Teamwork – “Old school”</vt:lpstr>
      <vt:lpstr>In this slide set - Main topics about teamwork in general</vt:lpstr>
      <vt:lpstr>Phillips’s role of the PM</vt:lpstr>
      <vt:lpstr>Compassion, anyone?</vt:lpstr>
      <vt:lpstr>The business problem…</vt:lpstr>
      <vt:lpstr>Phillips vs Highsmith</vt:lpstr>
      <vt:lpstr>Phillips’ Management “Secrets”</vt:lpstr>
      <vt:lpstr>How do we use Problem Solving to get to the point of Decision-Making? </vt:lpstr>
      <vt:lpstr>Coping with Decisions (Challenges)</vt:lpstr>
      <vt:lpstr>Project Management is Decision Making</vt:lpstr>
      <vt:lpstr>6 Phases of the Decision-Making Process</vt:lpstr>
      <vt:lpstr>6 Phases of the Decision-Making Process</vt:lpstr>
      <vt:lpstr>Similar process – SEI’s “DAR”</vt:lpstr>
      <vt:lpstr>Heart of Decisions is Problem Solving</vt:lpstr>
      <vt:lpstr>Einstein’sizm </vt:lpstr>
      <vt:lpstr>Five Steps to Solving a Problem</vt:lpstr>
      <vt:lpstr>Example: Solve Supplier Problem</vt:lpstr>
      <vt:lpstr>Organize the Solution Alternatives</vt:lpstr>
      <vt:lpstr>My Recommendation: Alternative #1</vt:lpstr>
      <vt:lpstr>How do we deal with bulky Projects?</vt:lpstr>
      <vt:lpstr>(If you can solve this problem, you should get a Nobel prize!)</vt:lpstr>
      <vt:lpstr>Multiple-Team Projects</vt:lpstr>
      <vt:lpstr>Project Office</vt:lpstr>
      <vt:lpstr>Core Team</vt:lpstr>
      <vt:lpstr>Super Teams </vt:lpstr>
      <vt:lpstr>Selecting the PM Structure</vt:lpstr>
      <vt:lpstr>Organizational Hurdles for Team Performance</vt:lpstr>
      <vt:lpstr>Teams want cooperative learning</vt:lpstr>
      <vt:lpstr>Details - cooperative learning</vt:lpstr>
      <vt:lpstr>Teams want cooperative learning</vt:lpstr>
    </vt:vector>
  </TitlesOfParts>
  <Company>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creator>Shawn Bohner</dc:creator>
  <cp:lastModifiedBy>Steve Chenoweth</cp:lastModifiedBy>
  <cp:revision>378</cp:revision>
  <cp:lastPrinted>2012-05-09T17:29:48Z</cp:lastPrinted>
  <dcterms:created xsi:type="dcterms:W3CDTF">2010-09-08T13:25:44Z</dcterms:created>
  <dcterms:modified xsi:type="dcterms:W3CDTF">2015-05-01T13:11:05Z</dcterms:modified>
</cp:coreProperties>
</file>